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9" r:id="rId4"/>
    <p:sldId id="260" r:id="rId5"/>
    <p:sldId id="261" r:id="rId6"/>
    <p:sldId id="258" r:id="rId7"/>
    <p:sldId id="263" r:id="rId8"/>
    <p:sldId id="264" r:id="rId9"/>
    <p:sldId id="265" r:id="rId10"/>
    <p:sldId id="262"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2" d="100"/>
          <a:sy n="52" d="100"/>
        </p:scale>
        <p:origin x="8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29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Text 1"/>
          <p:cNvSpPr/>
          <p:nvPr/>
        </p:nvSpPr>
        <p:spPr>
          <a:xfrm>
            <a:off x="2037993" y="1910001"/>
            <a:ext cx="1055441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                                                                                                                                                              </a:t>
            </a:r>
            <a:endParaRPr lang="en-US" sz="4374" dirty="0"/>
          </a:p>
        </p:txBody>
      </p:sp>
      <p:sp>
        <p:nvSpPr>
          <p:cNvPr id="6" name="Text 2"/>
          <p:cNvSpPr/>
          <p:nvPr/>
        </p:nvSpPr>
        <p:spPr>
          <a:xfrm>
            <a:off x="2037993" y="2937629"/>
            <a:ext cx="10554414" cy="355402"/>
          </a:xfrm>
          <a:prstGeom prst="rect">
            <a:avLst/>
          </a:prstGeom>
          <a:noFill/>
          <a:ln/>
        </p:spPr>
        <p:txBody>
          <a:bodyPr wrap="none" rtlCol="0" anchor="t"/>
          <a:lstStyle/>
          <a:p>
            <a:pPr marL="0" indent="0">
              <a:lnSpc>
                <a:spcPts val="2799"/>
              </a:lnSpc>
              <a:buNone/>
            </a:pPr>
            <a:r>
              <a:rPr lang="en-US" sz="1750" kern="0" spc="-35" dirty="0">
                <a:solidFill>
                  <a:srgbClr val="FFFFFF"/>
                </a:solidFill>
                <a:latin typeface="Inter" pitchFamily="34" charset="0"/>
                <a:ea typeface="Inter" pitchFamily="34" charset="-122"/>
                <a:cs typeface="Inter" pitchFamily="34" charset="-120"/>
              </a:rPr>
              <a:t>                                                                                                                                                </a:t>
            </a:r>
            <a:endParaRPr lang="en-US" sz="1750" dirty="0"/>
          </a:p>
        </p:txBody>
      </p:sp>
      <p:sp>
        <p:nvSpPr>
          <p:cNvPr id="7" name="Text 3"/>
          <p:cNvSpPr/>
          <p:nvPr/>
        </p:nvSpPr>
        <p:spPr>
          <a:xfrm>
            <a:off x="2037993" y="3542943"/>
            <a:ext cx="10554414" cy="355402"/>
          </a:xfrm>
          <a:prstGeom prst="rect">
            <a:avLst/>
          </a:prstGeom>
          <a:noFill/>
          <a:ln/>
        </p:spPr>
        <p:txBody>
          <a:bodyPr wrap="none" rtlCol="0" anchor="t"/>
          <a:lstStyle/>
          <a:p>
            <a:pPr marL="0" indent="0">
              <a:lnSpc>
                <a:spcPts val="2799"/>
              </a:lnSpc>
              <a:buNone/>
            </a:pPr>
            <a:r>
              <a:rPr lang="en-US" sz="1750" kern="0" spc="-35" dirty="0">
                <a:solidFill>
                  <a:srgbClr val="FFFFFF"/>
                </a:solidFill>
                <a:latin typeface="Inter" pitchFamily="34" charset="0"/>
                <a:ea typeface="Inter" pitchFamily="34" charset="-122"/>
                <a:cs typeface="Inter" pitchFamily="34" charset="-120"/>
              </a:rPr>
              <a:t>                                                                                                                                                    </a:t>
            </a:r>
            <a:endParaRPr lang="en-US" sz="1750" dirty="0"/>
          </a:p>
        </p:txBody>
      </p:sp>
      <p:sp>
        <p:nvSpPr>
          <p:cNvPr id="8" name="Text 4"/>
          <p:cNvSpPr/>
          <p:nvPr/>
        </p:nvSpPr>
        <p:spPr>
          <a:xfrm>
            <a:off x="2037993" y="4148257"/>
            <a:ext cx="10554414" cy="355402"/>
          </a:xfrm>
          <a:prstGeom prst="rect">
            <a:avLst/>
          </a:prstGeom>
          <a:noFill/>
          <a:ln/>
        </p:spPr>
        <p:txBody>
          <a:bodyPr wrap="none" rtlCol="0" anchor="t"/>
          <a:lstStyle/>
          <a:p>
            <a:pPr marL="0" indent="0" algn="l">
              <a:lnSpc>
                <a:spcPts val="2799"/>
              </a:lnSpc>
              <a:buNone/>
            </a:pPr>
            <a:endParaRPr lang="en-US" sz="1750" dirty="0"/>
          </a:p>
        </p:txBody>
      </p:sp>
      <p:sp>
        <p:nvSpPr>
          <p:cNvPr id="9" name="Text 5"/>
          <p:cNvSpPr/>
          <p:nvPr/>
        </p:nvSpPr>
        <p:spPr>
          <a:xfrm>
            <a:off x="2037993" y="4753570"/>
            <a:ext cx="10554414" cy="355402"/>
          </a:xfrm>
          <a:prstGeom prst="rect">
            <a:avLst/>
          </a:prstGeom>
          <a:noFill/>
          <a:ln/>
        </p:spPr>
        <p:txBody>
          <a:bodyPr wrap="none" rtlCol="0" anchor="t"/>
          <a:lstStyle/>
          <a:p>
            <a:pPr marL="0" indent="0">
              <a:lnSpc>
                <a:spcPts val="2799"/>
              </a:lnSpc>
              <a:buNone/>
            </a:pPr>
            <a:r>
              <a:rPr lang="en-US" sz="1750" kern="0" spc="-35" dirty="0">
                <a:solidFill>
                  <a:srgbClr val="FFFFFF"/>
                </a:solidFill>
                <a:latin typeface="Inter" pitchFamily="34" charset="0"/>
                <a:ea typeface="Inter" pitchFamily="34" charset="-122"/>
                <a:cs typeface="Inter" pitchFamily="34" charset="-120"/>
              </a:rPr>
              <a:t>                                                                                                                                                     </a:t>
            </a:r>
            <a:endParaRPr lang="en-US" sz="1750" dirty="0"/>
          </a:p>
        </p:txBody>
      </p:sp>
      <p:sp>
        <p:nvSpPr>
          <p:cNvPr id="10" name="Text 6"/>
          <p:cNvSpPr/>
          <p:nvPr/>
        </p:nvSpPr>
        <p:spPr>
          <a:xfrm>
            <a:off x="2037993" y="5358884"/>
            <a:ext cx="10554414" cy="355402"/>
          </a:xfrm>
          <a:prstGeom prst="rect">
            <a:avLst/>
          </a:prstGeom>
          <a:noFill/>
          <a:ln/>
        </p:spPr>
        <p:txBody>
          <a:bodyPr wrap="none" rtlCol="0" anchor="t"/>
          <a:lstStyle/>
          <a:p>
            <a:pPr marL="0" indent="0">
              <a:lnSpc>
                <a:spcPts val="2799"/>
              </a:lnSpc>
              <a:buNone/>
            </a:pPr>
            <a:r>
              <a:rPr lang="en-US" sz="1750" kern="0" spc="-35" dirty="0">
                <a:solidFill>
                  <a:srgbClr val="FFFFFF"/>
                </a:solidFill>
                <a:latin typeface="Inter" pitchFamily="34" charset="0"/>
                <a:ea typeface="Inter" pitchFamily="34" charset="-122"/>
                <a:cs typeface="Inter" pitchFamily="34" charset="-120"/>
              </a:rPr>
              <a:t>                                                                                                                                                     </a:t>
            </a:r>
            <a:endParaRPr lang="en-US" sz="1750" dirty="0"/>
          </a:p>
        </p:txBody>
      </p:sp>
      <p:sp>
        <p:nvSpPr>
          <p:cNvPr id="11" name="Text 7"/>
          <p:cNvSpPr/>
          <p:nvPr/>
        </p:nvSpPr>
        <p:spPr>
          <a:xfrm>
            <a:off x="2037993" y="5964198"/>
            <a:ext cx="10554414" cy="355402"/>
          </a:xfrm>
          <a:prstGeom prst="rect">
            <a:avLst/>
          </a:prstGeom>
          <a:noFill/>
          <a:ln/>
        </p:spPr>
        <p:txBody>
          <a:bodyPr wrap="none" rtlCol="0" anchor="t"/>
          <a:lstStyle/>
          <a:p>
            <a:pPr marL="0" indent="0">
              <a:lnSpc>
                <a:spcPts val="2799"/>
              </a:lnSpc>
              <a:buNone/>
            </a:pPr>
            <a:r>
              <a:rPr lang="en-US" sz="1750" kern="0" spc="-35" dirty="0">
                <a:solidFill>
                  <a:srgbClr val="FFFFFF"/>
                </a:solidFill>
                <a:latin typeface="Inter" pitchFamily="34" charset="0"/>
                <a:ea typeface="Inter" pitchFamily="34" charset="-122"/>
                <a:cs typeface="Inter" pitchFamily="34" charset="-120"/>
              </a:rPr>
              <a:t>                                                                                                                                                      </a:t>
            </a:r>
            <a:endParaRPr lang="en-US" sz="1750" dirty="0"/>
          </a:p>
        </p:txBody>
      </p:sp>
      <p:sp>
        <p:nvSpPr>
          <p:cNvPr id="14" name="TextBox 13">
            <a:extLst>
              <a:ext uri="{FF2B5EF4-FFF2-40B4-BE49-F238E27FC236}">
                <a16:creationId xmlns:a16="http://schemas.microsoft.com/office/drawing/2014/main" id="{6DBB7079-EFA5-EB9A-FF26-54DD6F7AF724}"/>
              </a:ext>
            </a:extLst>
          </p:cNvPr>
          <p:cNvSpPr txBox="1"/>
          <p:nvPr/>
        </p:nvSpPr>
        <p:spPr>
          <a:xfrm>
            <a:off x="3426106" y="5964198"/>
            <a:ext cx="7430946" cy="3693319"/>
          </a:xfrm>
          <a:prstGeom prst="rect">
            <a:avLst/>
          </a:prstGeom>
          <a:noFill/>
        </p:spPr>
        <p:txBody>
          <a:bodyPr wrap="square">
            <a:spAutoFit/>
          </a:bodyPr>
          <a:lstStyle/>
          <a:p>
            <a:pPr algn="ctr"/>
            <a:r>
              <a:rPr lang="en-US" sz="1800" b="1" kern="0" spc="-131" dirty="0">
                <a:solidFill>
                  <a:schemeClr val="bg1"/>
                </a:solidFill>
                <a:latin typeface="Inter" pitchFamily="34" charset="0"/>
                <a:ea typeface="Inter" pitchFamily="34" charset="-122"/>
                <a:cs typeface="Inter" pitchFamily="34" charset="-120"/>
              </a:rPr>
              <a:t>Presented by</a:t>
            </a:r>
            <a:br>
              <a:rPr lang="en-US" sz="1800" b="1" kern="0" spc="-131" dirty="0">
                <a:solidFill>
                  <a:schemeClr val="bg1"/>
                </a:solidFill>
                <a:latin typeface="Inter" pitchFamily="34" charset="0"/>
                <a:ea typeface="Inter" pitchFamily="34" charset="-122"/>
                <a:cs typeface="Inter" pitchFamily="34" charset="-120"/>
              </a:rPr>
            </a:br>
            <a:r>
              <a:rPr lang="en-US" sz="1800" kern="0" spc="-35" dirty="0">
                <a:solidFill>
                  <a:schemeClr val="bg1"/>
                </a:solidFill>
                <a:latin typeface="Inter" pitchFamily="34" charset="0"/>
                <a:ea typeface="Inter" pitchFamily="34" charset="-122"/>
                <a:cs typeface="Inter" pitchFamily="34" charset="-120"/>
              </a:rPr>
              <a:t>K. Sree Vaishnavi - 09  </a:t>
            </a:r>
          </a:p>
          <a:p>
            <a:pPr algn="ctr"/>
            <a:r>
              <a:rPr lang="en-US" sz="1800" kern="0" spc="-35" dirty="0">
                <a:solidFill>
                  <a:schemeClr val="bg1"/>
                </a:solidFill>
                <a:latin typeface="Inter" pitchFamily="34" charset="0"/>
                <a:ea typeface="Inter" pitchFamily="34" charset="-122"/>
                <a:cs typeface="Inter" pitchFamily="34" charset="-120"/>
              </a:rPr>
              <a:t>Ch. Bharath – 25</a:t>
            </a:r>
          </a:p>
          <a:p>
            <a:pPr algn="ctr"/>
            <a:r>
              <a:rPr lang="en-US" sz="1800" kern="0" spc="-35" dirty="0">
                <a:solidFill>
                  <a:schemeClr val="bg1"/>
                </a:solidFill>
                <a:latin typeface="Inter" pitchFamily="34" charset="0"/>
                <a:ea typeface="Inter" pitchFamily="34" charset="-122"/>
                <a:cs typeface="Inter" pitchFamily="34" charset="-120"/>
              </a:rPr>
              <a:t>Ch. </a:t>
            </a:r>
            <a:r>
              <a:rPr lang="en-US" sz="1800" kern="0" spc="-35" dirty="0" err="1">
                <a:solidFill>
                  <a:schemeClr val="bg1"/>
                </a:solidFill>
                <a:latin typeface="Inter" pitchFamily="34" charset="0"/>
                <a:ea typeface="Inter" pitchFamily="34" charset="-122"/>
                <a:cs typeface="Inter" pitchFamily="34" charset="-120"/>
              </a:rPr>
              <a:t>Manideep</a:t>
            </a:r>
            <a:r>
              <a:rPr lang="en-US" sz="1800" kern="0" spc="-35" dirty="0">
                <a:solidFill>
                  <a:schemeClr val="bg1"/>
                </a:solidFill>
                <a:latin typeface="Inter" pitchFamily="34" charset="0"/>
                <a:ea typeface="Inter" pitchFamily="34" charset="-122"/>
                <a:cs typeface="Inter" pitchFamily="34" charset="-120"/>
              </a:rPr>
              <a:t> – 27</a:t>
            </a:r>
          </a:p>
          <a:p>
            <a:pPr algn="ctr"/>
            <a:r>
              <a:rPr lang="en-US" sz="1800" kern="0" spc="-35" dirty="0">
                <a:solidFill>
                  <a:schemeClr val="bg1"/>
                </a:solidFill>
                <a:latin typeface="Inter" pitchFamily="34" charset="0"/>
                <a:ea typeface="Inter" pitchFamily="34" charset="-122"/>
                <a:cs typeface="Inter" pitchFamily="34" charset="-120"/>
              </a:rPr>
              <a:t>G. Harshith – 31</a:t>
            </a:r>
          </a:p>
          <a:p>
            <a:pPr algn="ctr"/>
            <a:r>
              <a:rPr lang="en-US" sz="1800" kern="0" spc="-35" dirty="0">
                <a:solidFill>
                  <a:schemeClr val="bg1"/>
                </a:solidFill>
                <a:latin typeface="Inter" pitchFamily="34" charset="0"/>
                <a:ea typeface="Inter" pitchFamily="34" charset="-122"/>
                <a:cs typeface="Inter" pitchFamily="34" charset="-120"/>
              </a:rPr>
              <a:t>J. Sai </a:t>
            </a:r>
            <a:r>
              <a:rPr lang="en-US" sz="1800" kern="0" spc="-35" dirty="0" err="1">
                <a:solidFill>
                  <a:schemeClr val="bg1"/>
                </a:solidFill>
                <a:latin typeface="Inter" pitchFamily="34" charset="0"/>
                <a:ea typeface="Inter" pitchFamily="34" charset="-122"/>
                <a:cs typeface="Inter" pitchFamily="34" charset="-120"/>
              </a:rPr>
              <a:t>Rithwik</a:t>
            </a:r>
            <a:r>
              <a:rPr lang="en-US" sz="1800" kern="0" spc="-35" dirty="0">
                <a:solidFill>
                  <a:schemeClr val="bg1"/>
                </a:solidFill>
                <a:latin typeface="Inter" pitchFamily="34" charset="0"/>
                <a:ea typeface="Inter" pitchFamily="34" charset="-122"/>
                <a:cs typeface="Inter" pitchFamily="34" charset="-120"/>
              </a:rPr>
              <a:t> – 37</a:t>
            </a:r>
          </a:p>
          <a:p>
            <a:pPr algn="ctr"/>
            <a:r>
              <a:rPr lang="en-US" sz="1800" kern="0" spc="-35" dirty="0">
                <a:solidFill>
                  <a:schemeClr val="bg1"/>
                </a:solidFill>
                <a:latin typeface="Inter" pitchFamily="34" charset="0"/>
                <a:ea typeface="Inter" pitchFamily="34" charset="-122"/>
                <a:cs typeface="Inter" pitchFamily="34" charset="-120"/>
              </a:rPr>
              <a:t>K. Sai Teja - 41</a:t>
            </a:r>
            <a:endParaRPr lang="en-US" sz="1800" dirty="0">
              <a:solidFill>
                <a:schemeClr val="bg1"/>
              </a:solidFill>
            </a:endParaRPr>
          </a:p>
          <a:p>
            <a:endParaRPr lang="en-US" sz="1800" dirty="0"/>
          </a:p>
          <a:p>
            <a:endParaRPr lang="en-US" sz="1800" dirty="0"/>
          </a:p>
          <a:p>
            <a:endParaRPr lang="en-US" sz="1800" dirty="0"/>
          </a:p>
          <a:p>
            <a:endParaRPr lang="en-US" sz="1800" dirty="0"/>
          </a:p>
          <a:p>
            <a:endParaRPr lang="en-US" sz="1800" dirty="0">
              <a:solidFill>
                <a:schemeClr val="bg1"/>
              </a:solidFill>
            </a:endParaRPr>
          </a:p>
          <a:p>
            <a:pPr marL="0" indent="0">
              <a:buNone/>
            </a:pPr>
            <a:endParaRPr lang="en-US" sz="1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101096"/>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Competitors</a:t>
            </a:r>
            <a:endParaRPr lang="en-US" sz="4374" dirty="0"/>
          </a:p>
        </p:txBody>
      </p:sp>
      <p:sp>
        <p:nvSpPr>
          <p:cNvPr id="7" name="Text 3"/>
          <p:cNvSpPr/>
          <p:nvPr/>
        </p:nvSpPr>
        <p:spPr>
          <a:xfrm>
            <a:off x="2037993" y="3128724"/>
            <a:ext cx="10554414" cy="355402"/>
          </a:xfrm>
          <a:prstGeom prst="rect">
            <a:avLst/>
          </a:prstGeom>
          <a:noFill/>
          <a:ln/>
        </p:spPr>
        <p:txBody>
          <a:bodyPr wrap="none" rtlCol="0" anchor="t"/>
          <a:lstStyle/>
          <a:p>
            <a:pPr marL="0" indent="0">
              <a:lnSpc>
                <a:spcPts val="2799"/>
              </a:lnSpc>
              <a:buNone/>
            </a:pPr>
            <a:endParaRPr lang="en-US" sz="1750" dirty="0"/>
          </a:p>
        </p:txBody>
      </p:sp>
      <p:pic>
        <p:nvPicPr>
          <p:cNvPr id="8" name="Image 2" descr="preencoded.png"/>
          <p:cNvPicPr>
            <a:picLocks noChangeAspect="1"/>
          </p:cNvPicPr>
          <p:nvPr/>
        </p:nvPicPr>
        <p:blipFill>
          <a:blip r:embed="rId5"/>
          <a:stretch>
            <a:fillRect/>
          </a:stretch>
        </p:blipFill>
        <p:spPr>
          <a:xfrm>
            <a:off x="2037993" y="3734038"/>
            <a:ext cx="9887783" cy="23943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946428"/>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Industry Overview: Navigating the Food Delivery Landscape</a:t>
            </a:r>
            <a:endParaRPr lang="en-US" sz="4374" dirty="0"/>
          </a:p>
        </p:txBody>
      </p:sp>
      <p:sp>
        <p:nvSpPr>
          <p:cNvPr id="7" name="Shape 3"/>
          <p:cNvSpPr/>
          <p:nvPr/>
        </p:nvSpPr>
        <p:spPr>
          <a:xfrm>
            <a:off x="2037993" y="2668429"/>
            <a:ext cx="5166122" cy="2373987"/>
          </a:xfrm>
          <a:prstGeom prst="roundRect">
            <a:avLst>
              <a:gd name="adj" fmla="val 4212"/>
            </a:avLst>
          </a:prstGeom>
          <a:solidFill>
            <a:srgbClr val="DADBF1"/>
          </a:solidFill>
          <a:ln w="13811">
            <a:solidFill>
              <a:srgbClr val="B5B7E3"/>
            </a:solidFill>
            <a:prstDash val="solid"/>
          </a:ln>
        </p:spPr>
      </p:sp>
      <p:sp>
        <p:nvSpPr>
          <p:cNvPr id="8" name="Text 4"/>
          <p:cNvSpPr/>
          <p:nvPr/>
        </p:nvSpPr>
        <p:spPr>
          <a:xfrm>
            <a:off x="2273975" y="2904411"/>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Rapid Growth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9" name="Text 5"/>
          <p:cNvSpPr/>
          <p:nvPr/>
        </p:nvSpPr>
        <p:spPr>
          <a:xfrm>
            <a:off x="2273975" y="3384828"/>
            <a:ext cx="4694158"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online food delivery sector has experienced substantial growth, with an increasing number of consumers preferring digital platforms.</a:t>
            </a:r>
            <a:endParaRPr lang="en-US" sz="1750" dirty="0"/>
          </a:p>
        </p:txBody>
      </p:sp>
      <p:sp>
        <p:nvSpPr>
          <p:cNvPr id="10" name="Shape 6"/>
          <p:cNvSpPr/>
          <p:nvPr/>
        </p:nvSpPr>
        <p:spPr>
          <a:xfrm>
            <a:off x="7426285" y="2668429"/>
            <a:ext cx="5166122" cy="2373987"/>
          </a:xfrm>
          <a:prstGeom prst="roundRect">
            <a:avLst>
              <a:gd name="adj" fmla="val 4212"/>
            </a:avLst>
          </a:prstGeom>
          <a:solidFill>
            <a:srgbClr val="DADBF1"/>
          </a:solidFill>
          <a:ln w="13811">
            <a:solidFill>
              <a:srgbClr val="B5B7E3"/>
            </a:solidFill>
            <a:prstDash val="solid"/>
          </a:ln>
        </p:spPr>
      </p:sp>
      <p:sp>
        <p:nvSpPr>
          <p:cNvPr id="11" name="Text 7"/>
          <p:cNvSpPr/>
          <p:nvPr/>
        </p:nvSpPr>
        <p:spPr>
          <a:xfrm>
            <a:off x="7662267" y="2904411"/>
            <a:ext cx="2889171"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Competitive Market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12" name="Text 8"/>
          <p:cNvSpPr/>
          <p:nvPr/>
        </p:nvSpPr>
        <p:spPr>
          <a:xfrm>
            <a:off x="7662267" y="3384828"/>
            <a:ext cx="4694158"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Several key players are already operating in the food delivery industry, intensifying the competition for market dominance.</a:t>
            </a:r>
            <a:endParaRPr lang="en-US" sz="1750" dirty="0"/>
          </a:p>
        </p:txBody>
      </p:sp>
      <p:sp>
        <p:nvSpPr>
          <p:cNvPr id="13" name="Shape 9"/>
          <p:cNvSpPr/>
          <p:nvPr/>
        </p:nvSpPr>
        <p:spPr>
          <a:xfrm>
            <a:off x="2037993" y="5264587"/>
            <a:ext cx="5166122" cy="2018586"/>
          </a:xfrm>
          <a:prstGeom prst="roundRect">
            <a:avLst>
              <a:gd name="adj" fmla="val 4953"/>
            </a:avLst>
          </a:prstGeom>
          <a:solidFill>
            <a:srgbClr val="DADBF1"/>
          </a:solidFill>
          <a:ln w="13811">
            <a:solidFill>
              <a:srgbClr val="B5B7E3"/>
            </a:solidFill>
            <a:prstDash val="solid"/>
          </a:ln>
        </p:spPr>
      </p:sp>
      <p:sp>
        <p:nvSpPr>
          <p:cNvPr id="14" name="Text 10"/>
          <p:cNvSpPr/>
          <p:nvPr/>
        </p:nvSpPr>
        <p:spPr>
          <a:xfrm>
            <a:off x="2273975" y="5500568"/>
            <a:ext cx="4216956"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Changing Consumer Behavior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15" name="Text 11"/>
          <p:cNvSpPr/>
          <p:nvPr/>
        </p:nvSpPr>
        <p:spPr>
          <a:xfrm>
            <a:off x="2273975" y="5980986"/>
            <a:ext cx="4694158"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Shifts in consumer preferences have resulted in a greater demand for convenience, speed, and personalized experiences.</a:t>
            </a:r>
            <a:endParaRPr lang="en-US" sz="1750" dirty="0"/>
          </a:p>
        </p:txBody>
      </p:sp>
      <p:sp>
        <p:nvSpPr>
          <p:cNvPr id="16" name="Shape 12"/>
          <p:cNvSpPr/>
          <p:nvPr/>
        </p:nvSpPr>
        <p:spPr>
          <a:xfrm>
            <a:off x="7426285" y="5264587"/>
            <a:ext cx="5166122" cy="2018586"/>
          </a:xfrm>
          <a:prstGeom prst="roundRect">
            <a:avLst>
              <a:gd name="adj" fmla="val 4953"/>
            </a:avLst>
          </a:prstGeom>
          <a:solidFill>
            <a:srgbClr val="DADBF1"/>
          </a:solidFill>
          <a:ln w="13811">
            <a:solidFill>
              <a:srgbClr val="B5B7E3"/>
            </a:solidFill>
            <a:prstDash val="solid"/>
          </a:ln>
        </p:spPr>
      </p:sp>
      <p:sp>
        <p:nvSpPr>
          <p:cNvPr id="17" name="Text 13"/>
          <p:cNvSpPr/>
          <p:nvPr/>
        </p:nvSpPr>
        <p:spPr>
          <a:xfrm>
            <a:off x="7662267" y="5500568"/>
            <a:ext cx="371475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Technological Innovations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18" name="Text 14"/>
          <p:cNvSpPr/>
          <p:nvPr/>
        </p:nvSpPr>
        <p:spPr>
          <a:xfrm>
            <a:off x="7662267" y="5980986"/>
            <a:ext cx="4694158"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Advancements in technology, such as drone delivery, are revolutionizing the way food is ordered and delivered.</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2263">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631996" y="543758"/>
            <a:ext cx="9366290" cy="1232297"/>
          </a:xfrm>
          <a:prstGeom prst="rect">
            <a:avLst/>
          </a:prstGeom>
          <a:noFill/>
          <a:ln/>
        </p:spPr>
        <p:txBody>
          <a:bodyPr wrap="square" rtlCol="0" anchor="t"/>
          <a:lstStyle/>
          <a:p>
            <a:pPr marL="0" indent="0">
              <a:lnSpc>
                <a:spcPts val="4852"/>
              </a:lnSpc>
              <a:buNone/>
            </a:pPr>
            <a:r>
              <a:rPr lang="en-US" sz="3882" b="1" kern="0" spc="-116" dirty="0">
                <a:solidFill>
                  <a:srgbClr val="000000"/>
                </a:solidFill>
                <a:latin typeface="Inter" pitchFamily="34" charset="0"/>
                <a:ea typeface="Inter" pitchFamily="34" charset="-122"/>
                <a:cs typeface="Inter" pitchFamily="34" charset="-120"/>
              </a:rPr>
              <a:t>Pricing Structure: Affordable and Transparent</a:t>
            </a:r>
            <a:endParaRPr lang="en-US" sz="3882" dirty="0"/>
          </a:p>
        </p:txBody>
      </p:sp>
      <p:pic>
        <p:nvPicPr>
          <p:cNvPr id="7" name="Image 2" descr="preencoded.png"/>
          <p:cNvPicPr>
            <a:picLocks noChangeAspect="1"/>
          </p:cNvPicPr>
          <p:nvPr/>
        </p:nvPicPr>
        <p:blipFill>
          <a:blip r:embed="rId5"/>
          <a:stretch>
            <a:fillRect/>
          </a:stretch>
        </p:blipFill>
        <p:spPr>
          <a:xfrm>
            <a:off x="2631996" y="2071807"/>
            <a:ext cx="6704290" cy="3408402"/>
          </a:xfrm>
          <a:prstGeom prst="rect">
            <a:avLst/>
          </a:prstGeom>
        </p:spPr>
      </p:pic>
      <p:pic>
        <p:nvPicPr>
          <p:cNvPr id="8" name="Image 3" descr="preencoded.png"/>
          <p:cNvPicPr>
            <a:picLocks noChangeAspect="1"/>
          </p:cNvPicPr>
          <p:nvPr/>
        </p:nvPicPr>
        <p:blipFill>
          <a:blip r:embed="rId6"/>
          <a:stretch>
            <a:fillRect/>
          </a:stretch>
        </p:blipFill>
        <p:spPr>
          <a:xfrm>
            <a:off x="2631996" y="5702022"/>
            <a:ext cx="6813828" cy="19838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141333"/>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Future Scope</a:t>
            </a:r>
            <a:endParaRPr lang="en-US" sz="4374" dirty="0"/>
          </a:p>
        </p:txBody>
      </p:sp>
      <p:pic>
        <p:nvPicPr>
          <p:cNvPr id="7" name="Image 2" descr="preencoded.png"/>
          <p:cNvPicPr>
            <a:picLocks noChangeAspect="1"/>
          </p:cNvPicPr>
          <p:nvPr/>
        </p:nvPicPr>
        <p:blipFill>
          <a:blip r:embed="rId5"/>
          <a:stretch>
            <a:fillRect/>
          </a:stretch>
        </p:blipFill>
        <p:spPr>
          <a:xfrm>
            <a:off x="2037993" y="2168962"/>
            <a:ext cx="3295888" cy="2036921"/>
          </a:xfrm>
          <a:prstGeom prst="rect">
            <a:avLst/>
          </a:prstGeom>
        </p:spPr>
      </p:pic>
      <p:sp>
        <p:nvSpPr>
          <p:cNvPr id="8" name="Text 3"/>
          <p:cNvSpPr/>
          <p:nvPr/>
        </p:nvSpPr>
        <p:spPr>
          <a:xfrm>
            <a:off x="2037993" y="4483537"/>
            <a:ext cx="3295888" cy="694373"/>
          </a:xfrm>
          <a:prstGeom prst="rect">
            <a:avLst/>
          </a:prstGeom>
          <a:noFill/>
          <a:ln/>
        </p:spPr>
        <p:txBody>
          <a:bodyPr wrap="square" rtlCol="0" anchor="t"/>
          <a:lstStyle/>
          <a:p>
            <a:pPr marL="0" indent="0" algn="l">
              <a:lnSpc>
                <a:spcPts val="2734"/>
              </a:lnSpc>
              <a:buNone/>
            </a:pPr>
            <a:r>
              <a:rPr lang="en-US" sz="2187" b="1" kern="0" spc="-66" dirty="0">
                <a:solidFill>
                  <a:srgbClr val="000000"/>
                </a:solidFill>
                <a:latin typeface="Inter" pitchFamily="34" charset="0"/>
                <a:ea typeface="Inter" pitchFamily="34" charset="-122"/>
                <a:cs typeface="Inter" pitchFamily="34" charset="-120"/>
              </a:rPr>
              <a:t>Expansion to Other Campus Services</a:t>
            </a:r>
            <a:endParaRPr lang="en-US" sz="2187" dirty="0"/>
          </a:p>
        </p:txBody>
      </p:sp>
      <p:sp>
        <p:nvSpPr>
          <p:cNvPr id="9" name="Text 4"/>
          <p:cNvSpPr/>
          <p:nvPr/>
        </p:nvSpPr>
        <p:spPr>
          <a:xfrm>
            <a:off x="2037993" y="5311140"/>
            <a:ext cx="329588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Explore opportunities to enhance student experiences through technology-driven solutions beyond canteen management.</a:t>
            </a:r>
            <a:endParaRPr lang="en-US" sz="1750" dirty="0"/>
          </a:p>
        </p:txBody>
      </p:sp>
      <p:pic>
        <p:nvPicPr>
          <p:cNvPr id="10" name="Image 3" descr="preencoded.png"/>
          <p:cNvPicPr>
            <a:picLocks noChangeAspect="1"/>
          </p:cNvPicPr>
          <p:nvPr/>
        </p:nvPicPr>
        <p:blipFill>
          <a:blip r:embed="rId6"/>
          <a:stretch>
            <a:fillRect/>
          </a:stretch>
        </p:blipFill>
        <p:spPr>
          <a:xfrm>
            <a:off x="5667137" y="2168962"/>
            <a:ext cx="3296007" cy="2037040"/>
          </a:xfrm>
          <a:prstGeom prst="rect">
            <a:avLst/>
          </a:prstGeom>
        </p:spPr>
      </p:pic>
      <p:sp>
        <p:nvSpPr>
          <p:cNvPr id="11" name="Text 5"/>
          <p:cNvSpPr/>
          <p:nvPr/>
        </p:nvSpPr>
        <p:spPr>
          <a:xfrm>
            <a:off x="5667137" y="4483656"/>
            <a:ext cx="3296007" cy="694373"/>
          </a:xfrm>
          <a:prstGeom prst="rect">
            <a:avLst/>
          </a:prstGeom>
          <a:noFill/>
          <a:ln/>
        </p:spPr>
        <p:txBody>
          <a:bodyPr wrap="square" rtlCol="0" anchor="t"/>
          <a:lstStyle/>
          <a:p>
            <a:pPr marL="0" indent="0" algn="l">
              <a:lnSpc>
                <a:spcPts val="2734"/>
              </a:lnSpc>
              <a:buNone/>
            </a:pPr>
            <a:r>
              <a:rPr lang="en-US" sz="2187" b="1" kern="0" spc="-66" dirty="0">
                <a:solidFill>
                  <a:srgbClr val="000000"/>
                </a:solidFill>
                <a:latin typeface="Inter" pitchFamily="34" charset="0"/>
                <a:ea typeface="Inter" pitchFamily="34" charset="-122"/>
                <a:cs typeface="Inter" pitchFamily="34" charset="-120"/>
              </a:rPr>
              <a:t>Incorporating AI &amp; Machine Learning</a:t>
            </a:r>
            <a:endParaRPr lang="en-US" sz="2187" dirty="0"/>
          </a:p>
        </p:txBody>
      </p:sp>
      <p:sp>
        <p:nvSpPr>
          <p:cNvPr id="12" name="Text 6"/>
          <p:cNvSpPr/>
          <p:nvPr/>
        </p:nvSpPr>
        <p:spPr>
          <a:xfrm>
            <a:off x="5667137" y="5311259"/>
            <a:ext cx="329600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Integrate AI and machine learning algorithms to personalize food recommendations and optimize delivery routes.</a:t>
            </a:r>
            <a:endParaRPr lang="en-US" sz="1750" dirty="0"/>
          </a:p>
        </p:txBody>
      </p:sp>
      <p:pic>
        <p:nvPicPr>
          <p:cNvPr id="13" name="Image 4" descr="preencoded.png"/>
          <p:cNvPicPr>
            <a:picLocks noChangeAspect="1"/>
          </p:cNvPicPr>
          <p:nvPr/>
        </p:nvPicPr>
        <p:blipFill>
          <a:blip r:embed="rId7"/>
          <a:stretch>
            <a:fillRect/>
          </a:stretch>
        </p:blipFill>
        <p:spPr>
          <a:xfrm>
            <a:off x="9296400" y="2168962"/>
            <a:ext cx="3296007" cy="2037040"/>
          </a:xfrm>
          <a:prstGeom prst="rect">
            <a:avLst/>
          </a:prstGeom>
        </p:spPr>
      </p:pic>
      <p:sp>
        <p:nvSpPr>
          <p:cNvPr id="14" name="Text 7"/>
          <p:cNvSpPr/>
          <p:nvPr/>
        </p:nvSpPr>
        <p:spPr>
          <a:xfrm>
            <a:off x="9296400" y="4483656"/>
            <a:ext cx="3296007" cy="694373"/>
          </a:xfrm>
          <a:prstGeom prst="rect">
            <a:avLst/>
          </a:prstGeom>
          <a:noFill/>
          <a:ln/>
        </p:spPr>
        <p:txBody>
          <a:bodyPr wrap="square" rtlCol="0" anchor="t"/>
          <a:lstStyle/>
          <a:p>
            <a:pPr marL="0" indent="0" algn="l">
              <a:lnSpc>
                <a:spcPts val="2734"/>
              </a:lnSpc>
              <a:buNone/>
            </a:pPr>
            <a:r>
              <a:rPr lang="en-US" sz="2187" b="1" kern="0" spc="-66" dirty="0">
                <a:solidFill>
                  <a:srgbClr val="000000"/>
                </a:solidFill>
                <a:latin typeface="Inter" pitchFamily="34" charset="0"/>
                <a:ea typeface="Inter" pitchFamily="34" charset="-122"/>
                <a:cs typeface="Inter" pitchFamily="34" charset="-120"/>
              </a:rPr>
              <a:t>Collaborating with Campus Organizations</a:t>
            </a:r>
            <a:endParaRPr lang="en-US" sz="2187" dirty="0"/>
          </a:p>
        </p:txBody>
      </p:sp>
      <p:sp>
        <p:nvSpPr>
          <p:cNvPr id="15" name="Text 8"/>
          <p:cNvSpPr/>
          <p:nvPr/>
        </p:nvSpPr>
        <p:spPr>
          <a:xfrm>
            <a:off x="9296400" y="5311259"/>
            <a:ext cx="3296007"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Forge partnerships with student groups to host joint events, fostering a sense of community and driving engagement.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262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517696" y="557093"/>
            <a:ext cx="5916216" cy="631150"/>
          </a:xfrm>
          <a:prstGeom prst="rect">
            <a:avLst/>
          </a:prstGeom>
          <a:noFill/>
          <a:ln/>
        </p:spPr>
        <p:txBody>
          <a:bodyPr wrap="none" rtlCol="0" anchor="t"/>
          <a:lstStyle/>
          <a:p>
            <a:pPr marL="0" indent="0">
              <a:lnSpc>
                <a:spcPts val="4970"/>
              </a:lnSpc>
              <a:buNone/>
            </a:pPr>
            <a:r>
              <a:rPr lang="en-US" sz="3976" b="1" kern="0" spc="-119" dirty="0">
                <a:solidFill>
                  <a:srgbClr val="000000"/>
                </a:solidFill>
                <a:latin typeface="Inter" pitchFamily="34" charset="0"/>
                <a:ea typeface="Inter" pitchFamily="34" charset="-122"/>
                <a:cs typeface="Inter" pitchFamily="34" charset="-120"/>
              </a:rPr>
              <a:t>                     Team WingSpan</a:t>
            </a:r>
            <a:endParaRPr lang="en-US" sz="3976" dirty="0"/>
          </a:p>
        </p:txBody>
      </p:sp>
      <p:pic>
        <p:nvPicPr>
          <p:cNvPr id="7" name="Image 2" descr="preencoded.png"/>
          <p:cNvPicPr>
            <a:picLocks noChangeAspect="1"/>
          </p:cNvPicPr>
          <p:nvPr/>
        </p:nvPicPr>
        <p:blipFill>
          <a:blip r:embed="rId5"/>
          <a:stretch>
            <a:fillRect/>
          </a:stretch>
        </p:blipFill>
        <p:spPr>
          <a:xfrm>
            <a:off x="2517696" y="1491139"/>
            <a:ext cx="9045059" cy="5630823"/>
          </a:xfrm>
          <a:prstGeom prst="rect">
            <a:avLst/>
          </a:prstGeom>
        </p:spPr>
      </p:pic>
      <p:sp>
        <p:nvSpPr>
          <p:cNvPr id="8" name="Text 3"/>
          <p:cNvSpPr/>
          <p:nvPr/>
        </p:nvSpPr>
        <p:spPr>
          <a:xfrm>
            <a:off x="2517696" y="7349133"/>
            <a:ext cx="9594890" cy="323255"/>
          </a:xfrm>
          <a:prstGeom prst="rect">
            <a:avLst/>
          </a:prstGeom>
          <a:noFill/>
          <a:ln/>
        </p:spPr>
        <p:txBody>
          <a:bodyPr wrap="none" rtlCol="0" anchor="t"/>
          <a:lstStyle/>
          <a:p>
            <a:pPr marL="0" indent="0">
              <a:lnSpc>
                <a:spcPts val="2545"/>
              </a:lnSpc>
              <a:buNone/>
            </a:pPr>
            <a:endParaRPr lang="en-US" sz="159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832134"/>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 Building a Better Canteen Experience</a:t>
            </a:r>
            <a:endParaRPr lang="en-US" sz="4374" dirty="0"/>
          </a:p>
        </p:txBody>
      </p:sp>
      <p:sp>
        <p:nvSpPr>
          <p:cNvPr id="7" name="Text 3"/>
          <p:cNvSpPr/>
          <p:nvPr/>
        </p:nvSpPr>
        <p:spPr>
          <a:xfrm>
            <a:off x="2037993" y="3554135"/>
            <a:ext cx="10554414"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In conclusion, the Canteen Management System (CMS) emerges as a transformative solution to the persistent challenges within the current campus dining landscape. The existing manual ordering system, characterized by never-ending lines and time wastage, becomes a thing of the past with the implementation of CMS. By seamlessly integrating advanced recommendation systems and innovative drone-based food delivery, CMS not only streamlines the ordering process but also addresses the crucial aspects of limited personalization and efficiency. This holistic approach promises to redefine the entire dining experience within the college community, marking a significant leap towards a more convenient, personalized, and technologically advanced canteen system.</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335666" y="-72152"/>
            <a:ext cx="14630400" cy="8229600"/>
          </a:xfrm>
          <a:prstGeom prst="rect">
            <a:avLst/>
          </a:prstGeom>
        </p:spPr>
      </p:pic>
      <p:sp>
        <p:nvSpPr>
          <p:cNvPr id="5" name="Text 1"/>
          <p:cNvSpPr/>
          <p:nvPr/>
        </p:nvSpPr>
        <p:spPr>
          <a:xfrm>
            <a:off x="2037993" y="1498878"/>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2"/>
          <p:cNvSpPr/>
          <p:nvPr/>
        </p:nvSpPr>
        <p:spPr>
          <a:xfrm>
            <a:off x="2037993" y="2104192"/>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3"/>
          <p:cNvSpPr/>
          <p:nvPr/>
        </p:nvSpPr>
        <p:spPr>
          <a:xfrm>
            <a:off x="2037993" y="2792849"/>
            <a:ext cx="4443889" cy="694373"/>
          </a:xfrm>
          <a:prstGeom prst="rect">
            <a:avLst/>
          </a:prstGeom>
          <a:noFill/>
          <a:ln/>
        </p:spPr>
        <p:txBody>
          <a:bodyPr wrap="none" rtlCol="0" anchor="t"/>
          <a:lstStyle/>
          <a:p>
            <a:pPr marL="0" indent="0">
              <a:lnSpc>
                <a:spcPts val="5468"/>
              </a:lnSpc>
              <a:buNone/>
            </a:pPr>
            <a:endParaRPr lang="en-US" sz="4374" dirty="0">
              <a:solidFill>
                <a:schemeClr val="bg1"/>
              </a:solidFill>
            </a:endParaRPr>
          </a:p>
        </p:txBody>
      </p:sp>
      <p:sp>
        <p:nvSpPr>
          <p:cNvPr id="8" name="Text 4"/>
          <p:cNvSpPr/>
          <p:nvPr/>
        </p:nvSpPr>
        <p:spPr>
          <a:xfrm>
            <a:off x="2482334" y="3820478"/>
            <a:ext cx="10110073" cy="444341"/>
          </a:xfrm>
          <a:prstGeom prst="rect">
            <a:avLst/>
          </a:prstGeom>
          <a:noFill/>
          <a:ln/>
        </p:spPr>
        <p:txBody>
          <a:bodyPr wrap="none" rtlCol="0" anchor="t"/>
          <a:lstStyle/>
          <a:p>
            <a:pPr marL="342900" indent="-342900" algn="l">
              <a:lnSpc>
                <a:spcPts val="3499"/>
              </a:lnSpc>
              <a:buSzPct val="100000"/>
              <a:buFont typeface="+mj-lt"/>
              <a:buAutoNum type="arabicPeriod"/>
            </a:pPr>
            <a:endParaRPr lang="en-US" sz="2187" dirty="0">
              <a:solidFill>
                <a:schemeClr val="bg1"/>
              </a:solidFill>
            </a:endParaRPr>
          </a:p>
        </p:txBody>
      </p:sp>
      <p:sp>
        <p:nvSpPr>
          <p:cNvPr id="9" name="Text 5"/>
          <p:cNvSpPr/>
          <p:nvPr/>
        </p:nvSpPr>
        <p:spPr>
          <a:xfrm>
            <a:off x="2482334" y="4353639"/>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2"/>
            </a:pPr>
            <a:endParaRPr lang="en-US" sz="2187" dirty="0"/>
          </a:p>
        </p:txBody>
      </p:sp>
      <p:sp>
        <p:nvSpPr>
          <p:cNvPr id="10" name="Text 6"/>
          <p:cNvSpPr/>
          <p:nvPr/>
        </p:nvSpPr>
        <p:spPr>
          <a:xfrm>
            <a:off x="2482334" y="4886801"/>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3"/>
            </a:pPr>
            <a:endParaRPr lang="en-US" sz="2187" dirty="0"/>
          </a:p>
        </p:txBody>
      </p:sp>
      <p:sp>
        <p:nvSpPr>
          <p:cNvPr id="11" name="Text 7"/>
          <p:cNvSpPr/>
          <p:nvPr/>
        </p:nvSpPr>
        <p:spPr>
          <a:xfrm>
            <a:off x="2482334" y="5419963"/>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4"/>
            </a:pPr>
            <a:endParaRPr lang="en-US" sz="2187" dirty="0"/>
          </a:p>
        </p:txBody>
      </p:sp>
      <p:sp>
        <p:nvSpPr>
          <p:cNvPr id="12" name="Text 8"/>
          <p:cNvSpPr/>
          <p:nvPr/>
        </p:nvSpPr>
        <p:spPr>
          <a:xfrm>
            <a:off x="2482334" y="5953125"/>
            <a:ext cx="10110073" cy="444341"/>
          </a:xfrm>
          <a:prstGeom prst="rect">
            <a:avLst/>
          </a:prstGeom>
          <a:noFill/>
          <a:ln/>
        </p:spPr>
        <p:txBody>
          <a:bodyPr wrap="none" rtlCol="0" anchor="t"/>
          <a:lstStyle/>
          <a:p>
            <a:pPr marL="342900" indent="-342900" algn="l">
              <a:lnSpc>
                <a:spcPts val="3499"/>
              </a:lnSpc>
              <a:buSzPct val="100000"/>
              <a:buFont typeface="+mj-lt"/>
              <a:buAutoNum type="arabicPeriod" startAt="5"/>
            </a:pPr>
            <a:endParaRPr lang="en-US" sz="2187" dirty="0"/>
          </a:p>
        </p:txBody>
      </p:sp>
      <p:sp>
        <p:nvSpPr>
          <p:cNvPr id="13" name="Text 9"/>
          <p:cNvSpPr/>
          <p:nvPr/>
        </p:nvSpPr>
        <p:spPr>
          <a:xfrm>
            <a:off x="2482334" y="6486287"/>
            <a:ext cx="10110073" cy="444341"/>
          </a:xfrm>
          <a:prstGeom prst="rect">
            <a:avLst/>
          </a:prstGeom>
          <a:noFill/>
          <a:ln/>
        </p:spPr>
        <p:txBody>
          <a:bodyPr wrap="none" rtlCol="0" anchor="t"/>
          <a:lstStyle/>
          <a:p>
            <a:pPr algn="l">
              <a:lnSpc>
                <a:spcPts val="3499"/>
              </a:lnSpc>
              <a:buSzPct val="100000"/>
            </a:pP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CCCCCC"/>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CCCCCC">
              <a:alpha val="85000"/>
            </a:srgbClr>
          </a:solidFill>
          <a:ln/>
        </p:spPr>
      </p:sp>
      <p:sp>
        <p:nvSpPr>
          <p:cNvPr id="6" name="Text 2"/>
          <p:cNvSpPr/>
          <p:nvPr/>
        </p:nvSpPr>
        <p:spPr>
          <a:xfrm>
            <a:off x="2037993" y="1995964"/>
            <a:ext cx="6765488" cy="694373"/>
          </a:xfrm>
          <a:prstGeom prst="rect">
            <a:avLst/>
          </a:prstGeom>
          <a:noFill/>
          <a:ln/>
        </p:spPr>
        <p:txBody>
          <a:bodyPr wrap="none" rtlCol="0" anchor="t"/>
          <a:lstStyle/>
          <a:p>
            <a:pPr marL="0" indent="0">
              <a:lnSpc>
                <a:spcPts val="5468"/>
              </a:lnSpc>
              <a:buNone/>
            </a:pPr>
            <a:r>
              <a:rPr lang="en-US" sz="4374" b="1" kern="0" spc="-131" dirty="0">
                <a:solidFill>
                  <a:srgbClr val="F44444"/>
                </a:solidFill>
                <a:latin typeface="Inter" pitchFamily="34" charset="0"/>
                <a:ea typeface="Inter" pitchFamily="34" charset="-122"/>
                <a:cs typeface="Inter" pitchFamily="34" charset="-120"/>
              </a:rPr>
              <a:t>           </a:t>
            </a:r>
            <a:r>
              <a:rPr lang="en-US" sz="4374" b="1" kern="0" spc="-131" dirty="0">
                <a:solidFill>
                  <a:srgbClr val="910D0D"/>
                </a:solidFill>
                <a:latin typeface="Inter" pitchFamily="34" charset="0"/>
                <a:ea typeface="Inter" pitchFamily="34" charset="-122"/>
                <a:cs typeface="Inter" pitchFamily="34" charset="-120"/>
              </a:rPr>
              <a:t>     </a:t>
            </a:r>
            <a:r>
              <a:rPr lang="en-US" sz="4374" b="1" kern="0" spc="-131" dirty="0">
                <a:solidFill>
                  <a:srgbClr val="000000"/>
                </a:solidFill>
                <a:latin typeface="Inter" pitchFamily="34" charset="0"/>
                <a:ea typeface="Inter" pitchFamily="34" charset="-122"/>
                <a:cs typeface="Inter" pitchFamily="34" charset="-120"/>
              </a:rPr>
              <a:t>Problem Statement</a:t>
            </a:r>
            <a:endParaRPr lang="en-US" sz="4374" dirty="0"/>
          </a:p>
        </p:txBody>
      </p:sp>
      <p:sp>
        <p:nvSpPr>
          <p:cNvPr id="7" name="Shape 3"/>
          <p:cNvSpPr/>
          <p:nvPr/>
        </p:nvSpPr>
        <p:spPr>
          <a:xfrm>
            <a:off x="2037993" y="3197185"/>
            <a:ext cx="499943" cy="499943"/>
          </a:xfrm>
          <a:prstGeom prst="roundRect">
            <a:avLst>
              <a:gd name="adj" fmla="val 20000"/>
            </a:avLst>
          </a:prstGeom>
          <a:solidFill>
            <a:srgbClr val="DADBF1"/>
          </a:solidFill>
          <a:ln w="13811">
            <a:solidFill>
              <a:srgbClr val="B5B7E3"/>
            </a:solidFill>
            <a:prstDash val="solid"/>
          </a:ln>
        </p:spPr>
      </p:sp>
      <p:sp>
        <p:nvSpPr>
          <p:cNvPr id="8" name="Text 4"/>
          <p:cNvSpPr/>
          <p:nvPr/>
        </p:nvSpPr>
        <p:spPr>
          <a:xfrm>
            <a:off x="2206347" y="3238857"/>
            <a:ext cx="16323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9" name="Text 5"/>
          <p:cNvSpPr/>
          <p:nvPr/>
        </p:nvSpPr>
        <p:spPr>
          <a:xfrm>
            <a:off x="2760107" y="3273504"/>
            <a:ext cx="2221944"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Lengthy Queues </a:t>
            </a:r>
            <a:endParaRPr lang="en-US" sz="2187" dirty="0"/>
          </a:p>
        </p:txBody>
      </p:sp>
      <p:sp>
        <p:nvSpPr>
          <p:cNvPr id="10" name="Text 6"/>
          <p:cNvSpPr/>
          <p:nvPr/>
        </p:nvSpPr>
        <p:spPr>
          <a:xfrm>
            <a:off x="2760107" y="3753922"/>
            <a:ext cx="2647950" cy="1421606"/>
          </a:xfrm>
          <a:prstGeom prst="rect">
            <a:avLst/>
          </a:prstGeom>
          <a:noFill/>
          <a:ln/>
        </p:spPr>
        <p:txBody>
          <a:bodyPr wrap="square" rtlCol="0" anchor="t"/>
          <a:lstStyle/>
          <a:p>
            <a:pPr marL="0" indent="0">
              <a:lnSpc>
                <a:spcPts val="2799"/>
              </a:lnSpc>
              <a:buNone/>
            </a:pPr>
            <a:r>
              <a:rPr lang="en-US" sz="1750" kern="0" spc="-35" dirty="0">
                <a:solidFill>
                  <a:srgbClr val="000000"/>
                </a:solidFill>
                <a:latin typeface="Inter" pitchFamily="34" charset="0"/>
                <a:ea typeface="Inter" pitchFamily="34" charset="-122"/>
                <a:cs typeface="Inter" pitchFamily="34" charset="-120"/>
              </a:rPr>
              <a:t>Students often encounter long waits in the canteen, causing delays in their daily activities.</a:t>
            </a:r>
            <a:endParaRPr lang="en-US" sz="1750" dirty="0"/>
          </a:p>
        </p:txBody>
      </p:sp>
      <p:sp>
        <p:nvSpPr>
          <p:cNvPr id="11" name="Shape 7"/>
          <p:cNvSpPr/>
          <p:nvPr/>
        </p:nvSpPr>
        <p:spPr>
          <a:xfrm>
            <a:off x="5630228" y="3197185"/>
            <a:ext cx="499943" cy="499943"/>
          </a:xfrm>
          <a:prstGeom prst="roundRect">
            <a:avLst>
              <a:gd name="adj" fmla="val 20000"/>
            </a:avLst>
          </a:prstGeom>
          <a:solidFill>
            <a:srgbClr val="DADBF1"/>
          </a:solidFill>
          <a:ln w="13811">
            <a:solidFill>
              <a:srgbClr val="B5B7E3"/>
            </a:solidFill>
            <a:prstDash val="solid"/>
          </a:ln>
        </p:spPr>
      </p:sp>
      <p:sp>
        <p:nvSpPr>
          <p:cNvPr id="12" name="Text 8"/>
          <p:cNvSpPr/>
          <p:nvPr/>
        </p:nvSpPr>
        <p:spPr>
          <a:xfrm>
            <a:off x="5779532" y="3238857"/>
            <a:ext cx="20133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3" name="Text 9"/>
          <p:cNvSpPr/>
          <p:nvPr/>
        </p:nvSpPr>
        <p:spPr>
          <a:xfrm>
            <a:off x="6352342" y="3273504"/>
            <a:ext cx="2647950"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Inconvenient Ordering Process </a:t>
            </a:r>
            <a:endParaRPr lang="en-US" sz="2187" dirty="0"/>
          </a:p>
        </p:txBody>
      </p:sp>
      <p:sp>
        <p:nvSpPr>
          <p:cNvPr id="14" name="Text 10"/>
          <p:cNvSpPr/>
          <p:nvPr/>
        </p:nvSpPr>
        <p:spPr>
          <a:xfrm>
            <a:off x="6352342" y="4101108"/>
            <a:ext cx="2647950" cy="2132409"/>
          </a:xfrm>
          <a:prstGeom prst="rect">
            <a:avLst/>
          </a:prstGeom>
          <a:noFill/>
          <a:ln/>
        </p:spPr>
        <p:txBody>
          <a:bodyPr wrap="square" rtlCol="0" anchor="t"/>
          <a:lstStyle/>
          <a:p>
            <a:pPr marL="0" indent="0">
              <a:lnSpc>
                <a:spcPts val="2799"/>
              </a:lnSpc>
              <a:buNone/>
            </a:pPr>
            <a:r>
              <a:rPr lang="en-US" sz="1750" kern="0" spc="-35" dirty="0">
                <a:solidFill>
                  <a:srgbClr val="000000"/>
                </a:solidFill>
                <a:latin typeface="Inter" pitchFamily="34" charset="0"/>
                <a:ea typeface="Inter" pitchFamily="34" charset="-122"/>
                <a:cs typeface="Inter" pitchFamily="34" charset="-120"/>
              </a:rPr>
              <a:t>The current method of ordering through traditional means is slow and doesn't suit the fast-paced lifestyle of students.</a:t>
            </a:r>
            <a:endParaRPr lang="en-US" sz="1750" dirty="0"/>
          </a:p>
        </p:txBody>
      </p:sp>
      <p:sp>
        <p:nvSpPr>
          <p:cNvPr id="15" name="Shape 11"/>
          <p:cNvSpPr/>
          <p:nvPr/>
        </p:nvSpPr>
        <p:spPr>
          <a:xfrm>
            <a:off x="9222462" y="3197185"/>
            <a:ext cx="499943" cy="499943"/>
          </a:xfrm>
          <a:prstGeom prst="roundRect">
            <a:avLst>
              <a:gd name="adj" fmla="val 20000"/>
            </a:avLst>
          </a:prstGeom>
          <a:solidFill>
            <a:srgbClr val="DADBF1"/>
          </a:solidFill>
          <a:ln w="13811">
            <a:solidFill>
              <a:srgbClr val="B5B7E3"/>
            </a:solidFill>
            <a:prstDash val="solid"/>
          </a:ln>
        </p:spPr>
      </p:sp>
      <p:sp>
        <p:nvSpPr>
          <p:cNvPr id="16" name="Text 12"/>
          <p:cNvSpPr/>
          <p:nvPr/>
        </p:nvSpPr>
        <p:spPr>
          <a:xfrm>
            <a:off x="9367957" y="3238857"/>
            <a:ext cx="20895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3</a:t>
            </a:r>
            <a:endParaRPr lang="en-US" sz="2624" dirty="0"/>
          </a:p>
        </p:txBody>
      </p:sp>
      <p:sp>
        <p:nvSpPr>
          <p:cNvPr id="17" name="Text 13"/>
          <p:cNvSpPr/>
          <p:nvPr/>
        </p:nvSpPr>
        <p:spPr>
          <a:xfrm>
            <a:off x="9944576" y="3273504"/>
            <a:ext cx="2647950"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Order Errors and Miscommunication </a:t>
            </a:r>
            <a:endParaRPr lang="en-US" sz="2187" dirty="0"/>
          </a:p>
        </p:txBody>
      </p:sp>
      <p:sp>
        <p:nvSpPr>
          <p:cNvPr id="18" name="Text 14"/>
          <p:cNvSpPr/>
          <p:nvPr/>
        </p:nvSpPr>
        <p:spPr>
          <a:xfrm>
            <a:off x="9944576" y="4101108"/>
            <a:ext cx="2647950" cy="1777008"/>
          </a:xfrm>
          <a:prstGeom prst="rect">
            <a:avLst/>
          </a:prstGeom>
          <a:noFill/>
          <a:ln/>
        </p:spPr>
        <p:txBody>
          <a:bodyPr wrap="square" rtlCol="0" anchor="t"/>
          <a:lstStyle/>
          <a:p>
            <a:pPr marL="0" indent="0">
              <a:lnSpc>
                <a:spcPts val="2799"/>
              </a:lnSpc>
              <a:buNone/>
            </a:pPr>
            <a:r>
              <a:rPr lang="en-US" sz="1750" kern="0" spc="-35" dirty="0">
                <a:solidFill>
                  <a:srgbClr val="000000"/>
                </a:solidFill>
                <a:latin typeface="Inter" pitchFamily="34" charset="0"/>
                <a:ea typeface="Inter" pitchFamily="34" charset="-122"/>
                <a:cs typeface="Inter" pitchFamily="34" charset="-120"/>
              </a:rPr>
              <a:t>Manual order-taking can lead to mistakes, resulting in customer dissatisfaction and the waste of resources.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163717"/>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Market Analysis </a:t>
            </a:r>
            <a:endParaRPr lang="en-US" sz="4374" dirty="0"/>
          </a:p>
        </p:txBody>
      </p:sp>
      <p:pic>
        <p:nvPicPr>
          <p:cNvPr id="7" name="Image 2" descr="preencoded.png"/>
          <p:cNvPicPr>
            <a:picLocks noChangeAspect="1"/>
          </p:cNvPicPr>
          <p:nvPr/>
        </p:nvPicPr>
        <p:blipFill>
          <a:blip r:embed="rId5"/>
          <a:stretch>
            <a:fillRect/>
          </a:stretch>
        </p:blipFill>
        <p:spPr>
          <a:xfrm>
            <a:off x="2037993" y="2191345"/>
            <a:ext cx="10102572" cy="48744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896428"/>
            <a:ext cx="465593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Target Customers</a:t>
            </a:r>
            <a:endParaRPr lang="en-US" sz="4374" dirty="0"/>
          </a:p>
        </p:txBody>
      </p:sp>
      <p:pic>
        <p:nvPicPr>
          <p:cNvPr id="7" name="Image 2" descr="preencoded.png"/>
          <p:cNvPicPr>
            <a:picLocks noChangeAspect="1"/>
          </p:cNvPicPr>
          <p:nvPr/>
        </p:nvPicPr>
        <p:blipFill>
          <a:blip r:embed="rId5"/>
          <a:stretch>
            <a:fillRect/>
          </a:stretch>
        </p:blipFill>
        <p:spPr>
          <a:xfrm>
            <a:off x="2368629" y="3067169"/>
            <a:ext cx="3575923" cy="3055144"/>
          </a:xfrm>
          <a:prstGeom prst="rect">
            <a:avLst/>
          </a:prstGeom>
        </p:spPr>
      </p:pic>
      <p:pic>
        <p:nvPicPr>
          <p:cNvPr id="8" name="Image 3" descr="preencoded.png"/>
          <p:cNvPicPr>
            <a:picLocks noChangeAspect="1"/>
          </p:cNvPicPr>
          <p:nvPr/>
        </p:nvPicPr>
        <p:blipFill>
          <a:blip r:embed="rId6"/>
          <a:stretch>
            <a:fillRect/>
          </a:stretch>
        </p:blipFill>
        <p:spPr>
          <a:xfrm>
            <a:off x="6122194" y="3067169"/>
            <a:ext cx="5954316" cy="30551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293376"/>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Marketing Strategies: Spreading the Word</a:t>
            </a:r>
            <a:endParaRPr lang="en-US" sz="4374" dirty="0"/>
          </a:p>
        </p:txBody>
      </p:sp>
      <p:sp>
        <p:nvSpPr>
          <p:cNvPr id="7" name="Shape 3"/>
          <p:cNvSpPr/>
          <p:nvPr/>
        </p:nvSpPr>
        <p:spPr>
          <a:xfrm>
            <a:off x="2037993" y="3188970"/>
            <a:ext cx="499943" cy="499943"/>
          </a:xfrm>
          <a:prstGeom prst="roundRect">
            <a:avLst>
              <a:gd name="adj" fmla="val 20000"/>
            </a:avLst>
          </a:prstGeom>
          <a:solidFill>
            <a:srgbClr val="DADBF1"/>
          </a:solidFill>
          <a:ln w="13811">
            <a:solidFill>
              <a:srgbClr val="B5B7E3"/>
            </a:solidFill>
            <a:prstDash val="solid"/>
          </a:ln>
        </p:spPr>
      </p:sp>
      <p:sp>
        <p:nvSpPr>
          <p:cNvPr id="8" name="Text 4"/>
          <p:cNvSpPr/>
          <p:nvPr/>
        </p:nvSpPr>
        <p:spPr>
          <a:xfrm>
            <a:off x="2206347" y="3230642"/>
            <a:ext cx="16323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9" name="Text 5"/>
          <p:cNvSpPr/>
          <p:nvPr/>
        </p:nvSpPr>
        <p:spPr>
          <a:xfrm>
            <a:off x="2760107" y="3265289"/>
            <a:ext cx="264795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Social Media Campaigns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10" name="Text 6"/>
          <p:cNvSpPr/>
          <p:nvPr/>
        </p:nvSpPr>
        <p:spPr>
          <a:xfrm>
            <a:off x="2760107" y="4092893"/>
            <a:ext cx="2647950"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We engage with students through captivating social media content, showcasing the convenience of our service through various social media platforms like Instagram, etc</a:t>
            </a:r>
            <a:endParaRPr lang="en-US" sz="1750" dirty="0"/>
          </a:p>
        </p:txBody>
      </p:sp>
      <p:sp>
        <p:nvSpPr>
          <p:cNvPr id="11" name="Shape 7"/>
          <p:cNvSpPr/>
          <p:nvPr/>
        </p:nvSpPr>
        <p:spPr>
          <a:xfrm>
            <a:off x="5630228" y="3188970"/>
            <a:ext cx="499943" cy="499943"/>
          </a:xfrm>
          <a:prstGeom prst="roundRect">
            <a:avLst>
              <a:gd name="adj" fmla="val 20000"/>
            </a:avLst>
          </a:prstGeom>
          <a:solidFill>
            <a:srgbClr val="DADBF1"/>
          </a:solidFill>
          <a:ln w="13811">
            <a:solidFill>
              <a:srgbClr val="B5B7E3"/>
            </a:solidFill>
            <a:prstDash val="solid"/>
          </a:ln>
        </p:spPr>
      </p:sp>
      <p:sp>
        <p:nvSpPr>
          <p:cNvPr id="12" name="Text 8"/>
          <p:cNvSpPr/>
          <p:nvPr/>
        </p:nvSpPr>
        <p:spPr>
          <a:xfrm>
            <a:off x="5779532" y="3230642"/>
            <a:ext cx="20133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3" name="Text 9"/>
          <p:cNvSpPr/>
          <p:nvPr/>
        </p:nvSpPr>
        <p:spPr>
          <a:xfrm>
            <a:off x="6352342" y="3265289"/>
            <a:ext cx="264795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Campus Ambassador Program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14" name="Text 10"/>
          <p:cNvSpPr/>
          <p:nvPr/>
        </p:nvSpPr>
        <p:spPr>
          <a:xfrm>
            <a:off x="6352342" y="4440079"/>
            <a:ext cx="264795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We collaborate with influential student ambassadors to promote our platform and increase user awareness.</a:t>
            </a:r>
            <a:endParaRPr lang="en-US" sz="1750" dirty="0"/>
          </a:p>
        </p:txBody>
      </p:sp>
      <p:sp>
        <p:nvSpPr>
          <p:cNvPr id="15" name="Shape 11"/>
          <p:cNvSpPr/>
          <p:nvPr/>
        </p:nvSpPr>
        <p:spPr>
          <a:xfrm>
            <a:off x="9222462" y="3188970"/>
            <a:ext cx="499943" cy="499943"/>
          </a:xfrm>
          <a:prstGeom prst="roundRect">
            <a:avLst>
              <a:gd name="adj" fmla="val 20000"/>
            </a:avLst>
          </a:prstGeom>
          <a:solidFill>
            <a:srgbClr val="DADBF1"/>
          </a:solidFill>
          <a:ln w="13811">
            <a:solidFill>
              <a:srgbClr val="B5B7E3"/>
            </a:solidFill>
            <a:prstDash val="solid"/>
          </a:ln>
        </p:spPr>
      </p:sp>
      <p:sp>
        <p:nvSpPr>
          <p:cNvPr id="16" name="Text 12"/>
          <p:cNvSpPr/>
          <p:nvPr/>
        </p:nvSpPr>
        <p:spPr>
          <a:xfrm>
            <a:off x="9367957" y="3230642"/>
            <a:ext cx="20895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3</a:t>
            </a:r>
            <a:endParaRPr lang="en-US" sz="2624" dirty="0"/>
          </a:p>
        </p:txBody>
      </p:sp>
      <p:sp>
        <p:nvSpPr>
          <p:cNvPr id="17" name="Text 13"/>
          <p:cNvSpPr/>
          <p:nvPr/>
        </p:nvSpPr>
        <p:spPr>
          <a:xfrm>
            <a:off x="9944576" y="3265289"/>
            <a:ext cx="264795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Partnerships with Student Clubs </a:t>
            </a:r>
            <a:r>
              <a:rPr lang="en-US" sz="2187" b="1" kern="0" spc="-66" dirty="0">
                <a:solidFill>
                  <a:srgbClr val="000000"/>
                </a:solidFill>
                <a:latin typeface="Inter" pitchFamily="34" charset="0"/>
                <a:ea typeface="Inter" pitchFamily="34" charset="-122"/>
                <a:cs typeface="Inter" pitchFamily="34" charset="-120"/>
              </a:rPr>
              <a:t>🤝</a:t>
            </a:r>
            <a:endParaRPr lang="en-US" sz="2187" dirty="0"/>
          </a:p>
        </p:txBody>
      </p:sp>
      <p:sp>
        <p:nvSpPr>
          <p:cNvPr id="18" name="Text 14"/>
          <p:cNvSpPr/>
          <p:nvPr/>
        </p:nvSpPr>
        <p:spPr>
          <a:xfrm>
            <a:off x="9944576" y="4092893"/>
            <a:ext cx="264795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By partnering with student clubs and organizations, we expand our reach and connect with our target audience.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762357"/>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Methodology: Seamless and Efficient Food Ordering</a:t>
            </a:r>
            <a:endParaRPr lang="en-US" sz="4374" dirty="0"/>
          </a:p>
        </p:txBody>
      </p:sp>
      <p:pic>
        <p:nvPicPr>
          <p:cNvPr id="7" name="Image 2" descr="preencoded.png"/>
          <p:cNvPicPr>
            <a:picLocks noChangeAspect="1"/>
          </p:cNvPicPr>
          <p:nvPr/>
        </p:nvPicPr>
        <p:blipFill>
          <a:blip r:embed="rId5"/>
          <a:stretch>
            <a:fillRect/>
          </a:stretch>
        </p:blipFill>
        <p:spPr>
          <a:xfrm>
            <a:off x="2037993" y="2484358"/>
            <a:ext cx="5110520" cy="3158490"/>
          </a:xfrm>
          <a:prstGeom prst="rect">
            <a:avLst/>
          </a:prstGeom>
        </p:spPr>
      </p:pic>
      <p:sp>
        <p:nvSpPr>
          <p:cNvPr id="8" name="Text 3"/>
          <p:cNvSpPr/>
          <p:nvPr/>
        </p:nvSpPr>
        <p:spPr>
          <a:xfrm>
            <a:off x="2037993" y="5920502"/>
            <a:ext cx="2675692" cy="347186"/>
          </a:xfrm>
          <a:prstGeom prst="rect">
            <a:avLst/>
          </a:prstGeom>
          <a:noFill/>
          <a:ln/>
        </p:spPr>
        <p:txBody>
          <a:bodyPr wrap="none" rtlCol="0" anchor="t"/>
          <a:lstStyle/>
          <a:p>
            <a:pPr marL="0" indent="0" algn="l">
              <a:lnSpc>
                <a:spcPts val="2734"/>
              </a:lnSpc>
              <a:buNone/>
            </a:pPr>
            <a:r>
              <a:rPr lang="en-US" sz="2187" b="1" kern="0" spc="-66" dirty="0">
                <a:solidFill>
                  <a:srgbClr val="000000"/>
                </a:solidFill>
                <a:latin typeface="Inter" pitchFamily="34" charset="0"/>
                <a:ea typeface="Inter" pitchFamily="34" charset="-122"/>
                <a:cs typeface="Inter" pitchFamily="34" charset="-120"/>
              </a:rPr>
              <a:t>Easy Online Ordering</a:t>
            </a:r>
            <a:endParaRPr lang="en-US" sz="2187" dirty="0"/>
          </a:p>
        </p:txBody>
      </p:sp>
      <p:sp>
        <p:nvSpPr>
          <p:cNvPr id="9" name="Text 4"/>
          <p:cNvSpPr/>
          <p:nvPr/>
        </p:nvSpPr>
        <p:spPr>
          <a:xfrm>
            <a:off x="2037993" y="6400919"/>
            <a:ext cx="5110520"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Our user-friendly website enables students to place food orders from anywhere within the campus.</a:t>
            </a:r>
            <a:endParaRPr lang="en-US" sz="1750" dirty="0"/>
          </a:p>
        </p:txBody>
      </p:sp>
      <p:pic>
        <p:nvPicPr>
          <p:cNvPr id="10" name="Image 3" descr="preencoded.png"/>
          <p:cNvPicPr>
            <a:picLocks noChangeAspect="1"/>
          </p:cNvPicPr>
          <p:nvPr/>
        </p:nvPicPr>
        <p:blipFill>
          <a:blip r:embed="rId6"/>
          <a:stretch>
            <a:fillRect/>
          </a:stretch>
        </p:blipFill>
        <p:spPr>
          <a:xfrm>
            <a:off x="7481768" y="2484358"/>
            <a:ext cx="5110639" cy="3158609"/>
          </a:xfrm>
          <a:prstGeom prst="rect">
            <a:avLst/>
          </a:prstGeom>
        </p:spPr>
      </p:pic>
      <p:sp>
        <p:nvSpPr>
          <p:cNvPr id="11" name="Text 5"/>
          <p:cNvSpPr/>
          <p:nvPr/>
        </p:nvSpPr>
        <p:spPr>
          <a:xfrm>
            <a:off x="7481768" y="5920621"/>
            <a:ext cx="2985254" cy="347186"/>
          </a:xfrm>
          <a:prstGeom prst="rect">
            <a:avLst/>
          </a:prstGeom>
          <a:noFill/>
          <a:ln/>
        </p:spPr>
        <p:txBody>
          <a:bodyPr wrap="none" rtlCol="0" anchor="t"/>
          <a:lstStyle/>
          <a:p>
            <a:pPr marL="0" indent="0" algn="l">
              <a:lnSpc>
                <a:spcPts val="2734"/>
              </a:lnSpc>
              <a:buNone/>
            </a:pPr>
            <a:r>
              <a:rPr lang="en-US" sz="2187" b="1" kern="0" spc="-66" dirty="0">
                <a:solidFill>
                  <a:srgbClr val="000000"/>
                </a:solidFill>
                <a:latin typeface="Inter" pitchFamily="34" charset="0"/>
                <a:ea typeface="Inter" pitchFamily="34" charset="-122"/>
                <a:cs typeface="Inter" pitchFamily="34" charset="-120"/>
              </a:rPr>
              <a:t>Efficient Drone Delivery</a:t>
            </a:r>
            <a:endParaRPr lang="en-US" sz="2187" dirty="0"/>
          </a:p>
        </p:txBody>
      </p:sp>
      <p:sp>
        <p:nvSpPr>
          <p:cNvPr id="12" name="Text 6"/>
          <p:cNvSpPr/>
          <p:nvPr/>
        </p:nvSpPr>
        <p:spPr>
          <a:xfrm>
            <a:off x="7481768" y="6401038"/>
            <a:ext cx="5110639"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Utilizing drone technology, we ensure swift and accurate delivery, saving time and reducing human errors.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solidFill>
          <a:ln w="10239">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31267"/>
          </a:xfrm>
          <a:prstGeom prst="rect">
            <a:avLst/>
          </a:prstGeom>
        </p:spPr>
      </p:pic>
      <p:sp>
        <p:nvSpPr>
          <p:cNvPr id="5" name="Shape 1"/>
          <p:cNvSpPr/>
          <p:nvPr/>
        </p:nvSpPr>
        <p:spPr>
          <a:xfrm>
            <a:off x="0" y="0"/>
            <a:ext cx="14630400" cy="8231267"/>
          </a:xfrm>
          <a:prstGeom prst="rect">
            <a:avLst/>
          </a:prstGeom>
          <a:solidFill>
            <a:srgbClr val="FFFFFF">
              <a:alpha val="85000"/>
            </a:srgbClr>
          </a:solidFill>
          <a:ln/>
        </p:spPr>
      </p:sp>
      <p:sp>
        <p:nvSpPr>
          <p:cNvPr id="6" name="Text 2"/>
          <p:cNvSpPr/>
          <p:nvPr/>
        </p:nvSpPr>
        <p:spPr>
          <a:xfrm>
            <a:off x="3389948" y="454462"/>
            <a:ext cx="7850386" cy="1032748"/>
          </a:xfrm>
          <a:prstGeom prst="rect">
            <a:avLst/>
          </a:prstGeom>
          <a:noFill/>
          <a:ln/>
        </p:spPr>
        <p:txBody>
          <a:bodyPr wrap="square" rtlCol="0" anchor="t"/>
          <a:lstStyle/>
          <a:p>
            <a:pPr marL="0" indent="0">
              <a:lnSpc>
                <a:spcPts val="4067"/>
              </a:lnSpc>
              <a:buNone/>
            </a:pPr>
            <a:r>
              <a:rPr lang="en-US" sz="3253" b="1" kern="0" spc="-98" dirty="0">
                <a:solidFill>
                  <a:srgbClr val="000000"/>
                </a:solidFill>
                <a:latin typeface="Inter" pitchFamily="34" charset="0"/>
                <a:ea typeface="Inter" pitchFamily="34" charset="-122"/>
                <a:cs typeface="Inter" pitchFamily="34" charset="-120"/>
              </a:rPr>
              <a:t>Project Execution: Transforming the Canteen Experience</a:t>
            </a:r>
            <a:endParaRPr lang="en-US" sz="3253" dirty="0"/>
          </a:p>
        </p:txBody>
      </p:sp>
      <p:sp>
        <p:nvSpPr>
          <p:cNvPr id="7" name="Shape 3"/>
          <p:cNvSpPr/>
          <p:nvPr/>
        </p:nvSpPr>
        <p:spPr>
          <a:xfrm>
            <a:off x="3621405" y="1735098"/>
            <a:ext cx="32980" cy="6041707"/>
          </a:xfrm>
          <a:prstGeom prst="roundRect">
            <a:avLst>
              <a:gd name="adj" fmla="val 225508"/>
            </a:avLst>
          </a:prstGeom>
          <a:solidFill>
            <a:srgbClr val="B5B7E3"/>
          </a:solidFill>
          <a:ln/>
        </p:spPr>
      </p:sp>
      <p:sp>
        <p:nvSpPr>
          <p:cNvPr id="8" name="Shape 4"/>
          <p:cNvSpPr/>
          <p:nvPr/>
        </p:nvSpPr>
        <p:spPr>
          <a:xfrm>
            <a:off x="3823752" y="2033528"/>
            <a:ext cx="578406" cy="32980"/>
          </a:xfrm>
          <a:prstGeom prst="roundRect">
            <a:avLst>
              <a:gd name="adj" fmla="val 225508"/>
            </a:avLst>
          </a:prstGeom>
          <a:solidFill>
            <a:srgbClr val="B5B7E3"/>
          </a:solidFill>
          <a:ln/>
        </p:spPr>
      </p:sp>
      <p:sp>
        <p:nvSpPr>
          <p:cNvPr id="9" name="Shape 5"/>
          <p:cNvSpPr/>
          <p:nvPr/>
        </p:nvSpPr>
        <p:spPr>
          <a:xfrm>
            <a:off x="3451920" y="1864162"/>
            <a:ext cx="371832" cy="371832"/>
          </a:xfrm>
          <a:prstGeom prst="roundRect">
            <a:avLst>
              <a:gd name="adj" fmla="val 20002"/>
            </a:avLst>
          </a:prstGeom>
          <a:solidFill>
            <a:srgbClr val="DADBF1"/>
          </a:solidFill>
          <a:ln w="10239">
            <a:solidFill>
              <a:srgbClr val="B5B7E3"/>
            </a:solidFill>
            <a:prstDash val="solid"/>
          </a:ln>
        </p:spPr>
      </p:sp>
      <p:sp>
        <p:nvSpPr>
          <p:cNvPr id="10" name="Text 6"/>
          <p:cNvSpPr/>
          <p:nvPr/>
        </p:nvSpPr>
        <p:spPr>
          <a:xfrm>
            <a:off x="3578483" y="1895118"/>
            <a:ext cx="118705" cy="309801"/>
          </a:xfrm>
          <a:prstGeom prst="rect">
            <a:avLst/>
          </a:prstGeom>
          <a:noFill/>
          <a:ln/>
        </p:spPr>
        <p:txBody>
          <a:bodyPr wrap="none" rtlCol="0" anchor="t"/>
          <a:lstStyle/>
          <a:p>
            <a:pPr marL="0" indent="0" algn="ctr">
              <a:lnSpc>
                <a:spcPts val="2440"/>
              </a:lnSpc>
              <a:buNone/>
            </a:pPr>
            <a:r>
              <a:rPr lang="en-US" sz="1952" b="1" kern="0" spc="-26" dirty="0">
                <a:solidFill>
                  <a:srgbClr val="272525"/>
                </a:solidFill>
                <a:latin typeface="Inter" pitchFamily="34" charset="0"/>
                <a:ea typeface="Inter" pitchFamily="34" charset="-122"/>
                <a:cs typeface="Inter" pitchFamily="34" charset="-120"/>
              </a:rPr>
              <a:t>1</a:t>
            </a:r>
            <a:endParaRPr lang="en-US" sz="1952" dirty="0"/>
          </a:p>
        </p:txBody>
      </p:sp>
      <p:sp>
        <p:nvSpPr>
          <p:cNvPr id="11" name="Text 7"/>
          <p:cNvSpPr/>
          <p:nvPr/>
        </p:nvSpPr>
        <p:spPr>
          <a:xfrm>
            <a:off x="4546759" y="1900357"/>
            <a:ext cx="1992987" cy="258128"/>
          </a:xfrm>
          <a:prstGeom prst="rect">
            <a:avLst/>
          </a:prstGeom>
          <a:noFill/>
          <a:ln/>
        </p:spPr>
        <p:txBody>
          <a:bodyPr wrap="none" rtlCol="0" anchor="t"/>
          <a:lstStyle/>
          <a:p>
            <a:pPr marL="0" indent="0" algn="l">
              <a:lnSpc>
                <a:spcPts val="2033"/>
              </a:lnSpc>
              <a:buNone/>
            </a:pPr>
            <a:r>
              <a:rPr lang="en-US" sz="1627" b="1" kern="0" spc="-49" dirty="0">
                <a:solidFill>
                  <a:srgbClr val="272525"/>
                </a:solidFill>
                <a:latin typeface="Inter" pitchFamily="34" charset="0"/>
                <a:ea typeface="Inter" pitchFamily="34" charset="-122"/>
                <a:cs typeface="Inter" pitchFamily="34" charset="-120"/>
              </a:rPr>
              <a:t>Research &amp; Planning</a:t>
            </a:r>
            <a:endParaRPr lang="en-US" sz="1627" dirty="0"/>
          </a:p>
        </p:txBody>
      </p:sp>
      <p:sp>
        <p:nvSpPr>
          <p:cNvPr id="12" name="Text 8"/>
          <p:cNvSpPr/>
          <p:nvPr/>
        </p:nvSpPr>
        <p:spPr>
          <a:xfrm>
            <a:off x="4546759" y="2257544"/>
            <a:ext cx="6693575" cy="528638"/>
          </a:xfrm>
          <a:prstGeom prst="rect">
            <a:avLst/>
          </a:prstGeom>
          <a:noFill/>
          <a:ln/>
        </p:spPr>
        <p:txBody>
          <a:bodyPr wrap="square" rtlCol="0" anchor="t"/>
          <a:lstStyle/>
          <a:p>
            <a:pPr marL="0" indent="0" algn="l">
              <a:lnSpc>
                <a:spcPts val="2082"/>
              </a:lnSpc>
              <a:buNone/>
            </a:pPr>
            <a:r>
              <a:rPr lang="en-US" sz="1301" kern="0" spc="-26" dirty="0">
                <a:solidFill>
                  <a:srgbClr val="272525"/>
                </a:solidFill>
                <a:latin typeface="Inter" pitchFamily="34" charset="0"/>
                <a:ea typeface="Inter" pitchFamily="34" charset="-122"/>
                <a:cs typeface="Inter" pitchFamily="34" charset="-120"/>
              </a:rPr>
              <a:t>We conducted extensive market research to identify pain points and gather user feedback for our project.</a:t>
            </a:r>
            <a:endParaRPr lang="en-US" sz="1301" dirty="0"/>
          </a:p>
        </p:txBody>
      </p:sp>
      <p:sp>
        <p:nvSpPr>
          <p:cNvPr id="13" name="Shape 9"/>
          <p:cNvSpPr/>
          <p:nvPr/>
        </p:nvSpPr>
        <p:spPr>
          <a:xfrm>
            <a:off x="3823752" y="3520857"/>
            <a:ext cx="578406" cy="32980"/>
          </a:xfrm>
          <a:prstGeom prst="roundRect">
            <a:avLst>
              <a:gd name="adj" fmla="val 225508"/>
            </a:avLst>
          </a:prstGeom>
          <a:solidFill>
            <a:srgbClr val="B5B7E3"/>
          </a:solidFill>
          <a:ln/>
        </p:spPr>
      </p:sp>
      <p:sp>
        <p:nvSpPr>
          <p:cNvPr id="14" name="Shape 10"/>
          <p:cNvSpPr/>
          <p:nvPr/>
        </p:nvSpPr>
        <p:spPr>
          <a:xfrm>
            <a:off x="3451920" y="3351490"/>
            <a:ext cx="371832" cy="371832"/>
          </a:xfrm>
          <a:prstGeom prst="roundRect">
            <a:avLst>
              <a:gd name="adj" fmla="val 20002"/>
            </a:avLst>
          </a:prstGeom>
          <a:solidFill>
            <a:srgbClr val="DADBF1"/>
          </a:solidFill>
          <a:ln w="10239">
            <a:solidFill>
              <a:srgbClr val="B5B7E3"/>
            </a:solidFill>
            <a:prstDash val="solid"/>
          </a:ln>
        </p:spPr>
      </p:sp>
      <p:sp>
        <p:nvSpPr>
          <p:cNvPr id="15" name="Text 11"/>
          <p:cNvSpPr/>
          <p:nvPr/>
        </p:nvSpPr>
        <p:spPr>
          <a:xfrm>
            <a:off x="3559433" y="3382447"/>
            <a:ext cx="156805" cy="309801"/>
          </a:xfrm>
          <a:prstGeom prst="rect">
            <a:avLst/>
          </a:prstGeom>
          <a:noFill/>
          <a:ln/>
        </p:spPr>
        <p:txBody>
          <a:bodyPr wrap="none" rtlCol="0" anchor="t"/>
          <a:lstStyle/>
          <a:p>
            <a:pPr marL="0" indent="0" algn="ctr">
              <a:lnSpc>
                <a:spcPts val="2440"/>
              </a:lnSpc>
              <a:buNone/>
            </a:pPr>
            <a:r>
              <a:rPr lang="en-US" sz="1952" b="1" kern="0" spc="-26" dirty="0">
                <a:solidFill>
                  <a:srgbClr val="272525"/>
                </a:solidFill>
                <a:latin typeface="Inter" pitchFamily="34" charset="0"/>
                <a:ea typeface="Inter" pitchFamily="34" charset="-122"/>
                <a:cs typeface="Inter" pitchFamily="34" charset="-120"/>
              </a:rPr>
              <a:t>2</a:t>
            </a:r>
            <a:endParaRPr lang="en-US" sz="1952" dirty="0"/>
          </a:p>
        </p:txBody>
      </p:sp>
      <p:sp>
        <p:nvSpPr>
          <p:cNvPr id="16" name="Text 12"/>
          <p:cNvSpPr/>
          <p:nvPr/>
        </p:nvSpPr>
        <p:spPr>
          <a:xfrm>
            <a:off x="4546759" y="3387685"/>
            <a:ext cx="2184916" cy="258128"/>
          </a:xfrm>
          <a:prstGeom prst="rect">
            <a:avLst/>
          </a:prstGeom>
          <a:noFill/>
          <a:ln/>
        </p:spPr>
        <p:txBody>
          <a:bodyPr wrap="none" rtlCol="0" anchor="t"/>
          <a:lstStyle/>
          <a:p>
            <a:pPr marL="0" indent="0" algn="l">
              <a:lnSpc>
                <a:spcPts val="2033"/>
              </a:lnSpc>
              <a:buNone/>
            </a:pPr>
            <a:r>
              <a:rPr lang="en-US" sz="1627" b="1" kern="0" spc="-49" dirty="0">
                <a:solidFill>
                  <a:srgbClr val="272525"/>
                </a:solidFill>
                <a:latin typeface="Inter" pitchFamily="34" charset="0"/>
                <a:ea typeface="Inter" pitchFamily="34" charset="-122"/>
                <a:cs typeface="Inter" pitchFamily="34" charset="-120"/>
              </a:rPr>
              <a:t>Design &amp; Development</a:t>
            </a:r>
            <a:endParaRPr lang="en-US" sz="1627" dirty="0"/>
          </a:p>
        </p:txBody>
      </p:sp>
      <p:sp>
        <p:nvSpPr>
          <p:cNvPr id="17" name="Text 13"/>
          <p:cNvSpPr/>
          <p:nvPr/>
        </p:nvSpPr>
        <p:spPr>
          <a:xfrm>
            <a:off x="4546759" y="3744873"/>
            <a:ext cx="6693575" cy="528638"/>
          </a:xfrm>
          <a:prstGeom prst="rect">
            <a:avLst/>
          </a:prstGeom>
          <a:noFill/>
          <a:ln/>
        </p:spPr>
        <p:txBody>
          <a:bodyPr wrap="square" rtlCol="0" anchor="t"/>
          <a:lstStyle/>
          <a:p>
            <a:pPr marL="0" indent="0" algn="l">
              <a:lnSpc>
                <a:spcPts val="2082"/>
              </a:lnSpc>
              <a:buNone/>
            </a:pPr>
            <a:r>
              <a:rPr lang="en-US" sz="1301" kern="0" spc="-26" dirty="0">
                <a:solidFill>
                  <a:srgbClr val="272525"/>
                </a:solidFill>
                <a:latin typeface="Inter" pitchFamily="34" charset="0"/>
                <a:ea typeface="Inter" pitchFamily="34" charset="-122"/>
                <a:cs typeface="Inter" pitchFamily="34" charset="-120"/>
              </a:rPr>
              <a:t>Our team of skilled professionals created a user-friendly website and developed a seamless ordering and delivery system.</a:t>
            </a:r>
            <a:endParaRPr lang="en-US" sz="1301" dirty="0"/>
          </a:p>
        </p:txBody>
      </p:sp>
      <p:sp>
        <p:nvSpPr>
          <p:cNvPr id="18" name="Shape 14"/>
          <p:cNvSpPr/>
          <p:nvPr/>
        </p:nvSpPr>
        <p:spPr>
          <a:xfrm>
            <a:off x="3823752" y="5008185"/>
            <a:ext cx="578406" cy="32980"/>
          </a:xfrm>
          <a:prstGeom prst="roundRect">
            <a:avLst>
              <a:gd name="adj" fmla="val 225508"/>
            </a:avLst>
          </a:prstGeom>
          <a:solidFill>
            <a:srgbClr val="B5B7E3"/>
          </a:solidFill>
          <a:ln/>
        </p:spPr>
      </p:sp>
      <p:sp>
        <p:nvSpPr>
          <p:cNvPr id="19" name="Shape 15"/>
          <p:cNvSpPr/>
          <p:nvPr/>
        </p:nvSpPr>
        <p:spPr>
          <a:xfrm>
            <a:off x="3451920" y="4838819"/>
            <a:ext cx="371832" cy="371832"/>
          </a:xfrm>
          <a:prstGeom prst="roundRect">
            <a:avLst>
              <a:gd name="adj" fmla="val 20002"/>
            </a:avLst>
          </a:prstGeom>
          <a:solidFill>
            <a:srgbClr val="DADBF1"/>
          </a:solidFill>
          <a:ln w="10239">
            <a:solidFill>
              <a:srgbClr val="B5B7E3"/>
            </a:solidFill>
            <a:prstDash val="solid"/>
          </a:ln>
        </p:spPr>
      </p:sp>
      <p:sp>
        <p:nvSpPr>
          <p:cNvPr id="20" name="Text 16"/>
          <p:cNvSpPr/>
          <p:nvPr/>
        </p:nvSpPr>
        <p:spPr>
          <a:xfrm>
            <a:off x="3555623" y="4869775"/>
            <a:ext cx="164425" cy="309801"/>
          </a:xfrm>
          <a:prstGeom prst="rect">
            <a:avLst/>
          </a:prstGeom>
          <a:noFill/>
          <a:ln/>
        </p:spPr>
        <p:txBody>
          <a:bodyPr wrap="none" rtlCol="0" anchor="t"/>
          <a:lstStyle/>
          <a:p>
            <a:pPr marL="0" indent="0" algn="ctr">
              <a:lnSpc>
                <a:spcPts val="2440"/>
              </a:lnSpc>
              <a:buNone/>
            </a:pPr>
            <a:r>
              <a:rPr lang="en-US" sz="1952" b="1" kern="0" spc="-26" dirty="0">
                <a:solidFill>
                  <a:srgbClr val="272525"/>
                </a:solidFill>
                <a:latin typeface="Inter" pitchFamily="34" charset="0"/>
                <a:ea typeface="Inter" pitchFamily="34" charset="-122"/>
                <a:cs typeface="Inter" pitchFamily="34" charset="-120"/>
              </a:rPr>
              <a:t>3</a:t>
            </a:r>
            <a:endParaRPr lang="en-US" sz="1952" dirty="0"/>
          </a:p>
        </p:txBody>
      </p:sp>
      <p:sp>
        <p:nvSpPr>
          <p:cNvPr id="21" name="Text 17"/>
          <p:cNvSpPr/>
          <p:nvPr/>
        </p:nvSpPr>
        <p:spPr>
          <a:xfrm>
            <a:off x="4546759" y="4875014"/>
            <a:ext cx="2070616" cy="258128"/>
          </a:xfrm>
          <a:prstGeom prst="rect">
            <a:avLst/>
          </a:prstGeom>
          <a:noFill/>
          <a:ln/>
        </p:spPr>
        <p:txBody>
          <a:bodyPr wrap="none" rtlCol="0" anchor="t"/>
          <a:lstStyle/>
          <a:p>
            <a:pPr marL="0" indent="0" algn="l">
              <a:lnSpc>
                <a:spcPts val="2033"/>
              </a:lnSpc>
              <a:buNone/>
            </a:pPr>
            <a:r>
              <a:rPr lang="en-US" sz="1627" b="1" kern="0" spc="-49" dirty="0">
                <a:solidFill>
                  <a:srgbClr val="272525"/>
                </a:solidFill>
                <a:latin typeface="Inter" pitchFamily="34" charset="0"/>
                <a:ea typeface="Inter" pitchFamily="34" charset="-122"/>
                <a:cs typeface="Inter" pitchFamily="34" charset="-120"/>
              </a:rPr>
              <a:t>Testing &amp; Refinement</a:t>
            </a:r>
            <a:endParaRPr lang="en-US" sz="1627" dirty="0"/>
          </a:p>
        </p:txBody>
      </p:sp>
      <p:sp>
        <p:nvSpPr>
          <p:cNvPr id="22" name="Text 18"/>
          <p:cNvSpPr/>
          <p:nvPr/>
        </p:nvSpPr>
        <p:spPr>
          <a:xfrm>
            <a:off x="4546759" y="5232202"/>
            <a:ext cx="6693575" cy="528638"/>
          </a:xfrm>
          <a:prstGeom prst="rect">
            <a:avLst/>
          </a:prstGeom>
          <a:noFill/>
          <a:ln/>
        </p:spPr>
        <p:txBody>
          <a:bodyPr wrap="square" rtlCol="0" anchor="t"/>
          <a:lstStyle/>
          <a:p>
            <a:pPr marL="0" indent="0" algn="l">
              <a:lnSpc>
                <a:spcPts val="2082"/>
              </a:lnSpc>
              <a:buNone/>
            </a:pPr>
            <a:r>
              <a:rPr lang="en-US" sz="1301" kern="0" spc="-26" dirty="0">
                <a:solidFill>
                  <a:srgbClr val="272525"/>
                </a:solidFill>
                <a:latin typeface="Inter" pitchFamily="34" charset="0"/>
                <a:ea typeface="Inter" pitchFamily="34" charset="-122"/>
                <a:cs typeface="Inter" pitchFamily="34" charset="-120"/>
              </a:rPr>
              <a:t>We meticulously tested our platform to ensure smooth functionality, making necessary refinements along the way.</a:t>
            </a:r>
            <a:endParaRPr lang="en-US" sz="1301" dirty="0"/>
          </a:p>
        </p:txBody>
      </p:sp>
      <p:sp>
        <p:nvSpPr>
          <p:cNvPr id="23" name="Shape 19"/>
          <p:cNvSpPr/>
          <p:nvPr/>
        </p:nvSpPr>
        <p:spPr>
          <a:xfrm>
            <a:off x="3823752" y="6495514"/>
            <a:ext cx="578406" cy="32980"/>
          </a:xfrm>
          <a:prstGeom prst="roundRect">
            <a:avLst>
              <a:gd name="adj" fmla="val 225508"/>
            </a:avLst>
          </a:prstGeom>
          <a:solidFill>
            <a:srgbClr val="B5B7E3"/>
          </a:solidFill>
          <a:ln/>
        </p:spPr>
      </p:sp>
      <p:sp>
        <p:nvSpPr>
          <p:cNvPr id="24" name="Shape 20"/>
          <p:cNvSpPr/>
          <p:nvPr/>
        </p:nvSpPr>
        <p:spPr>
          <a:xfrm>
            <a:off x="3451920" y="6326148"/>
            <a:ext cx="371832" cy="371832"/>
          </a:xfrm>
          <a:prstGeom prst="roundRect">
            <a:avLst>
              <a:gd name="adj" fmla="val 20002"/>
            </a:avLst>
          </a:prstGeom>
          <a:solidFill>
            <a:srgbClr val="DADBF1"/>
          </a:solidFill>
          <a:ln w="10239">
            <a:solidFill>
              <a:srgbClr val="B5B7E3"/>
            </a:solidFill>
            <a:prstDash val="solid"/>
          </a:ln>
        </p:spPr>
      </p:sp>
      <p:sp>
        <p:nvSpPr>
          <p:cNvPr id="25" name="Text 21"/>
          <p:cNvSpPr/>
          <p:nvPr/>
        </p:nvSpPr>
        <p:spPr>
          <a:xfrm>
            <a:off x="3555623" y="6357104"/>
            <a:ext cx="164425" cy="309801"/>
          </a:xfrm>
          <a:prstGeom prst="rect">
            <a:avLst/>
          </a:prstGeom>
          <a:noFill/>
          <a:ln/>
        </p:spPr>
        <p:txBody>
          <a:bodyPr wrap="none" rtlCol="0" anchor="t"/>
          <a:lstStyle/>
          <a:p>
            <a:pPr marL="0" indent="0" algn="ctr">
              <a:lnSpc>
                <a:spcPts val="2440"/>
              </a:lnSpc>
              <a:buNone/>
            </a:pPr>
            <a:r>
              <a:rPr lang="en-US" sz="1952" b="1" kern="0" spc="-26" dirty="0">
                <a:solidFill>
                  <a:srgbClr val="272525"/>
                </a:solidFill>
                <a:latin typeface="Inter" pitchFamily="34" charset="0"/>
                <a:ea typeface="Inter" pitchFamily="34" charset="-122"/>
                <a:cs typeface="Inter" pitchFamily="34" charset="-120"/>
              </a:rPr>
              <a:t>4</a:t>
            </a:r>
            <a:endParaRPr lang="en-US" sz="1952" dirty="0"/>
          </a:p>
        </p:txBody>
      </p:sp>
      <p:sp>
        <p:nvSpPr>
          <p:cNvPr id="26" name="Text 22"/>
          <p:cNvSpPr/>
          <p:nvPr/>
        </p:nvSpPr>
        <p:spPr>
          <a:xfrm>
            <a:off x="4546759" y="6362343"/>
            <a:ext cx="1953578" cy="258128"/>
          </a:xfrm>
          <a:prstGeom prst="rect">
            <a:avLst/>
          </a:prstGeom>
          <a:noFill/>
          <a:ln/>
        </p:spPr>
        <p:txBody>
          <a:bodyPr wrap="none" rtlCol="0" anchor="t"/>
          <a:lstStyle/>
          <a:p>
            <a:pPr marL="0" indent="0" algn="l">
              <a:lnSpc>
                <a:spcPts val="2033"/>
              </a:lnSpc>
              <a:buNone/>
            </a:pPr>
            <a:r>
              <a:rPr lang="en-US" sz="1627" b="1" kern="0" spc="-49" dirty="0">
                <a:solidFill>
                  <a:srgbClr val="272525"/>
                </a:solidFill>
                <a:latin typeface="Inter" pitchFamily="34" charset="0"/>
                <a:ea typeface="Inter" pitchFamily="34" charset="-122"/>
                <a:cs typeface="Inter" pitchFamily="34" charset="-120"/>
              </a:rPr>
              <a:t>Launch &amp; Promotion</a:t>
            </a:r>
            <a:endParaRPr lang="en-US" sz="1627" dirty="0"/>
          </a:p>
        </p:txBody>
      </p:sp>
      <p:sp>
        <p:nvSpPr>
          <p:cNvPr id="27" name="Text 23"/>
          <p:cNvSpPr/>
          <p:nvPr/>
        </p:nvSpPr>
        <p:spPr>
          <a:xfrm>
            <a:off x="4546759" y="6719530"/>
            <a:ext cx="6693575" cy="528638"/>
          </a:xfrm>
          <a:prstGeom prst="rect">
            <a:avLst/>
          </a:prstGeom>
          <a:noFill/>
          <a:ln/>
        </p:spPr>
        <p:txBody>
          <a:bodyPr wrap="square" rtlCol="0" anchor="t"/>
          <a:lstStyle/>
          <a:p>
            <a:pPr marL="0" indent="0" algn="l">
              <a:lnSpc>
                <a:spcPts val="2082"/>
              </a:lnSpc>
              <a:buNone/>
            </a:pPr>
            <a:r>
              <a:rPr lang="en-US" sz="1301" kern="0" spc="-26" dirty="0">
                <a:solidFill>
                  <a:srgbClr val="272525"/>
                </a:solidFill>
                <a:latin typeface="Inter" pitchFamily="34" charset="0"/>
                <a:ea typeface="Inter" pitchFamily="34" charset="-122"/>
                <a:cs typeface="Inter" pitchFamily="34" charset="-120"/>
              </a:rPr>
              <a:t>Roll out our service, generating awareness among students through targeted marketing strategies and promotional events.</a:t>
            </a:r>
            <a:endParaRPr lang="en-US" sz="1301" dirty="0"/>
          </a:p>
        </p:txBody>
      </p:sp>
      <p:sp>
        <p:nvSpPr>
          <p:cNvPr id="28" name="Text 24"/>
          <p:cNvSpPr/>
          <p:nvPr/>
        </p:nvSpPr>
        <p:spPr>
          <a:xfrm>
            <a:off x="4546759" y="7347228"/>
            <a:ext cx="6693575" cy="264319"/>
          </a:xfrm>
          <a:prstGeom prst="rect">
            <a:avLst/>
          </a:prstGeom>
          <a:noFill/>
          <a:ln/>
        </p:spPr>
        <p:txBody>
          <a:bodyPr wrap="none" rtlCol="0" anchor="t"/>
          <a:lstStyle/>
          <a:p>
            <a:pPr marL="0" indent="0" algn="l">
              <a:lnSpc>
                <a:spcPts val="2082"/>
              </a:lnSpc>
              <a:buNone/>
            </a:pPr>
            <a:endParaRPr lang="en-US" sz="130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271230"/>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Steps: From Order Placement to Delivery</a:t>
            </a:r>
            <a:endParaRPr lang="en-US" sz="4374" dirty="0"/>
          </a:p>
        </p:txBody>
      </p:sp>
      <p:sp>
        <p:nvSpPr>
          <p:cNvPr id="6" name="Text 2"/>
          <p:cNvSpPr/>
          <p:nvPr/>
        </p:nvSpPr>
        <p:spPr>
          <a:xfrm>
            <a:off x="6319599" y="3215402"/>
            <a:ext cx="2130862" cy="832961"/>
          </a:xfrm>
          <a:prstGeom prst="rect">
            <a:avLst/>
          </a:prstGeom>
          <a:noFill/>
          <a:ln/>
        </p:spPr>
        <p:txBody>
          <a:bodyPr wrap="square" rtlCol="0" anchor="t"/>
          <a:lstStyle/>
          <a:p>
            <a:pPr marL="0" indent="0">
              <a:lnSpc>
                <a:spcPts val="3281"/>
              </a:lnSpc>
              <a:buNone/>
            </a:pPr>
            <a:r>
              <a:rPr lang="en-US" sz="2624" b="1" kern="0" spc="-79" dirty="0">
                <a:solidFill>
                  <a:srgbClr val="000000"/>
                </a:solidFill>
                <a:latin typeface="Inter" pitchFamily="34" charset="0"/>
                <a:ea typeface="Inter" pitchFamily="34" charset="-122"/>
                <a:cs typeface="Inter" pitchFamily="34" charset="-120"/>
              </a:rPr>
              <a:t>1. Browse and Select</a:t>
            </a:r>
            <a:endParaRPr lang="en-US" sz="2624" dirty="0"/>
          </a:p>
        </p:txBody>
      </p:sp>
      <p:sp>
        <p:nvSpPr>
          <p:cNvPr id="7" name="Text 3"/>
          <p:cNvSpPr/>
          <p:nvPr/>
        </p:nvSpPr>
        <p:spPr>
          <a:xfrm>
            <a:off x="6319599" y="4270534"/>
            <a:ext cx="2130862"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Students can explore the fooditems listed in our canteen menu and select their choice</a:t>
            </a:r>
            <a:endParaRPr lang="en-US" sz="1750" dirty="0"/>
          </a:p>
        </p:txBody>
      </p:sp>
      <p:sp>
        <p:nvSpPr>
          <p:cNvPr id="8" name="Text 4"/>
          <p:cNvSpPr/>
          <p:nvPr/>
        </p:nvSpPr>
        <p:spPr>
          <a:xfrm>
            <a:off x="9000053" y="3215402"/>
            <a:ext cx="2130862" cy="832961"/>
          </a:xfrm>
          <a:prstGeom prst="rect">
            <a:avLst/>
          </a:prstGeom>
          <a:noFill/>
          <a:ln/>
        </p:spPr>
        <p:txBody>
          <a:bodyPr wrap="square" rtlCol="0" anchor="t"/>
          <a:lstStyle/>
          <a:p>
            <a:pPr marL="0" indent="0">
              <a:lnSpc>
                <a:spcPts val="3281"/>
              </a:lnSpc>
              <a:buNone/>
            </a:pPr>
            <a:r>
              <a:rPr lang="en-US" sz="2624" b="1" kern="0" spc="-79" dirty="0">
                <a:solidFill>
                  <a:srgbClr val="000000"/>
                </a:solidFill>
                <a:latin typeface="Inter" pitchFamily="34" charset="0"/>
                <a:ea typeface="Inter" pitchFamily="34" charset="-122"/>
                <a:cs typeface="Inter" pitchFamily="34" charset="-120"/>
              </a:rPr>
              <a:t>2. Review and Confirm</a:t>
            </a:r>
            <a:endParaRPr lang="en-US" sz="2624" dirty="0"/>
          </a:p>
        </p:txBody>
      </p:sp>
      <p:sp>
        <p:nvSpPr>
          <p:cNvPr id="9" name="Text 5"/>
          <p:cNvSpPr/>
          <p:nvPr/>
        </p:nvSpPr>
        <p:spPr>
          <a:xfrm>
            <a:off x="9000053" y="4270534"/>
            <a:ext cx="2130862"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Before placing the order, users have the opportunity to review their selections and make any necessary changes.</a:t>
            </a:r>
            <a:endParaRPr lang="en-US" sz="1750" dirty="0"/>
          </a:p>
        </p:txBody>
      </p:sp>
      <p:sp>
        <p:nvSpPr>
          <p:cNvPr id="10" name="Text 6"/>
          <p:cNvSpPr/>
          <p:nvPr/>
        </p:nvSpPr>
        <p:spPr>
          <a:xfrm>
            <a:off x="11680508" y="3215402"/>
            <a:ext cx="2130862" cy="832961"/>
          </a:xfrm>
          <a:prstGeom prst="rect">
            <a:avLst/>
          </a:prstGeom>
          <a:noFill/>
          <a:ln/>
        </p:spPr>
        <p:txBody>
          <a:bodyPr wrap="square" rtlCol="0" anchor="t"/>
          <a:lstStyle/>
          <a:p>
            <a:pPr marL="0" indent="0">
              <a:lnSpc>
                <a:spcPts val="3281"/>
              </a:lnSpc>
              <a:buNone/>
            </a:pPr>
            <a:r>
              <a:rPr lang="en-US" sz="2624" b="1" kern="0" spc="-79" dirty="0">
                <a:solidFill>
                  <a:srgbClr val="000000"/>
                </a:solidFill>
                <a:latin typeface="Inter" pitchFamily="34" charset="0"/>
                <a:ea typeface="Inter" pitchFamily="34" charset="-122"/>
                <a:cs typeface="Inter" pitchFamily="34" charset="-120"/>
              </a:rPr>
              <a:t>3. Fast Drone Delivery</a:t>
            </a:r>
            <a:endParaRPr lang="en-US" sz="2624" dirty="0"/>
          </a:p>
        </p:txBody>
      </p:sp>
      <p:sp>
        <p:nvSpPr>
          <p:cNvPr id="11" name="Text 7"/>
          <p:cNvSpPr/>
          <p:nvPr/>
        </p:nvSpPr>
        <p:spPr>
          <a:xfrm>
            <a:off x="11680508" y="4270534"/>
            <a:ext cx="2130862"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Once the order is confirmed, drones swiftly deliver the food items to the specified location within the campus.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163717"/>
            <a:ext cx="642497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                                 Work Flow</a:t>
            </a:r>
            <a:endParaRPr lang="en-US" sz="4374" dirty="0"/>
          </a:p>
        </p:txBody>
      </p:sp>
      <p:pic>
        <p:nvPicPr>
          <p:cNvPr id="7" name="Image 2" descr="preencoded.png"/>
          <p:cNvPicPr>
            <a:picLocks noChangeAspect="1"/>
          </p:cNvPicPr>
          <p:nvPr/>
        </p:nvPicPr>
        <p:blipFill>
          <a:blip r:embed="rId5"/>
          <a:stretch>
            <a:fillRect/>
          </a:stretch>
        </p:blipFill>
        <p:spPr>
          <a:xfrm>
            <a:off x="2037993" y="2191345"/>
            <a:ext cx="10151626" cy="48744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719</Words>
  <Application>Microsoft Office PowerPoint</Application>
  <PresentationFormat>Custom</PresentationFormat>
  <Paragraphs>101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Sree Vaishnavi Karipe</cp:lastModifiedBy>
  <cp:revision>4</cp:revision>
  <dcterms:created xsi:type="dcterms:W3CDTF">2023-12-15T18:58:52Z</dcterms:created>
  <dcterms:modified xsi:type="dcterms:W3CDTF">2023-12-16T04:22:19Z</dcterms:modified>
</cp:coreProperties>
</file>